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7" r:id="rId9"/>
    <p:sldId id="266" r:id="rId10"/>
    <p:sldId id="268" r:id="rId11"/>
    <p:sldId id="269" r:id="rId12"/>
    <p:sldId id="264" r:id="rId13"/>
    <p:sldId id="270" r:id="rId14"/>
    <p:sldId id="271" r:id="rId15"/>
    <p:sldId id="272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5A6F-A01C-423B-83EA-8A326FA865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48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86EC2-AA2B-4AB4-9869-5BFDD185C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59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63DEE-FBEA-47C5-B017-9F4C76806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3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8D94-1D87-4B2F-816B-E479B0093F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27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F313E-C2EF-447E-891D-A825DB6BE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73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4D5D-6C8F-43D0-9C13-6F6ABACAEE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7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3730-F754-42F5-94A9-E28F668C44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22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9E0F9-FD9E-435A-A634-754CA52F0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5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993A-4217-451C-AD70-EC5D7287A9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8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15D0-062F-4D1C-8446-3FB573D33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42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3AB4-47B9-4CDF-AC72-1372C23134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24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F8E2F-D2BD-4271-8106-58683BCF2A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52215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Rhetorical Strategies: The backbone of persuasion</a:t>
            </a:r>
          </a:p>
        </p:txBody>
      </p:sp>
    </p:spTree>
    <p:extLst>
      <p:ext uri="{BB962C8B-B14F-4D97-AF65-F5344CB8AC3E}">
        <p14:creationId xmlns:p14="http://schemas.microsoft.com/office/powerpoint/2010/main" xmlns="" val="6472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pPr eaLnBrk="1" hangingPunct="1"/>
            <a:r>
              <a:rPr lang="en-US" sz="3400" dirty="0" smtClean="0"/>
              <a:t>Devices: Rhetorical Questions/</a:t>
            </a:r>
            <a:r>
              <a:rPr lang="en-US" sz="3400" dirty="0" err="1" smtClean="0"/>
              <a:t>Hypophora</a:t>
            </a:r>
            <a:endParaRPr lang="en-US" sz="3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Rhetorical questions are those whose answers are self-evident:</a:t>
            </a:r>
          </a:p>
          <a:p>
            <a:pPr lvl="1" eaLnBrk="1" hangingPunct="1">
              <a:defRPr/>
            </a:pPr>
            <a:r>
              <a:rPr lang="en-US" sz="2600" dirty="0" smtClean="0"/>
              <a:t>“And we in America have felt safe from and superior to these things. But are we so safe or superior?” (p. 2, para 4).</a:t>
            </a:r>
          </a:p>
          <a:p>
            <a:pPr eaLnBrk="1" hangingPunct="1">
              <a:buClr>
                <a:srgbClr val="CCCCFF"/>
              </a:buClr>
              <a:defRPr/>
            </a:pPr>
            <a:r>
              <a:rPr lang="en-US" sz="2600" dirty="0" err="1" smtClean="0">
                <a:solidFill>
                  <a:srgbClr val="000000"/>
                </a:solidFill>
              </a:rPr>
              <a:t>Hypophora</a:t>
            </a:r>
            <a:r>
              <a:rPr lang="en-US" sz="2600" dirty="0" smtClean="0">
                <a:solidFill>
                  <a:srgbClr val="000000"/>
                </a:solidFill>
              </a:rPr>
              <a:t> is when a question is asked and immediately answered:</a:t>
            </a:r>
            <a:endParaRPr lang="en-US" sz="26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CCCFF"/>
              </a:buClr>
              <a:defRPr/>
            </a:pPr>
            <a:r>
              <a:rPr lang="en-US" sz="2600" dirty="0">
                <a:solidFill>
                  <a:srgbClr val="000000"/>
                </a:solidFill>
              </a:rPr>
              <a:t>“Their legal right is clearly established, but should they not think of their moral responsibility also</a:t>
            </a:r>
            <a:r>
              <a:rPr lang="en-US" sz="2600" dirty="0" smtClean="0">
                <a:solidFill>
                  <a:srgbClr val="000000"/>
                </a:solidFill>
              </a:rPr>
              <a:t>? In their attempts to save the nation from attack, they could well undermine the deep personal morality which is the nation’s first defense” (p. 2, para 5).</a:t>
            </a:r>
            <a:endParaRPr lang="en-US" sz="2600" dirty="0">
              <a:solidFill>
                <a:srgbClr val="000000"/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1122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Devices: Aphorism &amp; Allusion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Aphorisms are concise statements expressing a wise observation.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Not from “Trial of Arthur Miller”: “If you can’t say anything nice, don’t say anything at all</a:t>
            </a:r>
            <a:r>
              <a:rPr lang="en-US" dirty="0" smtClean="0"/>
              <a:t>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“You can’t slice up morals. Our virtues begin at home” (p. 2, para 1).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Allusions are references to other well-known works, people, etc.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“</a:t>
            </a:r>
            <a:r>
              <a:rPr lang="en-US" dirty="0" smtClean="0"/>
              <a:t>In </a:t>
            </a:r>
            <a:r>
              <a:rPr lang="en-US" i="1" dirty="0" smtClean="0"/>
              <a:t>Hitler’s Germany</a:t>
            </a:r>
            <a:r>
              <a:rPr lang="en-US" dirty="0" smtClean="0"/>
              <a:t>, it was considered patriotic to report your friends and relations to the authorities” (p. 2, para 4).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10485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Device: Analogy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rhetoric, analogies are reasoning or explaining from parallel cases. They are also known as extended metaphors.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Analogies can be hypothetical. Steinbeck bases his whole essay on a hypothetical analogy in para 3 on the first page: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“Let me suppose that I were going to trial for contempt of Congress as he is.”</a:t>
            </a:r>
          </a:p>
        </p:txBody>
      </p:sp>
    </p:spTree>
    <p:extLst>
      <p:ext uri="{BB962C8B-B14F-4D97-AF65-F5344CB8AC3E}">
        <p14:creationId xmlns:p14="http://schemas.microsoft.com/office/powerpoint/2010/main" xmlns="" val="9472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Devices: Parallelism and Antithesis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Parallelism or parallel structure is the use of words, phrases, clauses, or sentences that are similar in structure: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“I am </a:t>
            </a:r>
            <a:r>
              <a:rPr lang="en-US" sz="2200" b="1" dirty="0" smtClean="0"/>
              <a:t>indicted, convicted, sent </a:t>
            </a:r>
            <a:r>
              <a:rPr lang="en-US" sz="2200" dirty="0" smtClean="0"/>
              <a:t>to prison.” </a:t>
            </a:r>
            <a:r>
              <a:rPr lang="en-US" sz="2200" b="1" dirty="0" smtClean="0"/>
              <a:t>(all past tense verbs) </a:t>
            </a:r>
            <a:r>
              <a:rPr lang="en-US" sz="2200" dirty="0" smtClean="0"/>
              <a:t>(p. 2, para 6)</a:t>
            </a:r>
            <a:endParaRPr lang="en-US" sz="2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“He taught me—</a:t>
            </a:r>
            <a:r>
              <a:rPr lang="en-US" sz="2200" b="1" dirty="0" smtClean="0"/>
              <a:t>glory to God, honor to my family, loyalty to my friends</a:t>
            </a:r>
            <a:r>
              <a:rPr lang="en-US" sz="2200" dirty="0" smtClean="0"/>
              <a:t>…” </a:t>
            </a:r>
            <a:r>
              <a:rPr lang="en-US" sz="2200" b="1" dirty="0" smtClean="0"/>
              <a:t>(all concept nouns linked to a person or group of people) </a:t>
            </a:r>
            <a:r>
              <a:rPr lang="en-US" sz="2200" dirty="0" smtClean="0"/>
              <a:t>(p. 2, last para)</a:t>
            </a:r>
            <a:endParaRPr lang="en-US" sz="2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Antithesis is the juxtaposition (purposeful placement) of opposing ideas in balanced (parallel) phrases or clauses: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“If I </a:t>
            </a:r>
            <a:r>
              <a:rPr lang="en-US" sz="2200" b="1" dirty="0" smtClean="0"/>
              <a:t>agree</a:t>
            </a:r>
            <a:r>
              <a:rPr lang="en-US" sz="2200" dirty="0" smtClean="0"/>
              <a:t>, I have </a:t>
            </a:r>
            <a:r>
              <a:rPr lang="en-US" sz="2200" b="1" dirty="0" smtClean="0"/>
              <a:t>outraged</a:t>
            </a:r>
            <a:r>
              <a:rPr lang="en-US" sz="2200" dirty="0" smtClean="0"/>
              <a:t> one of our basic </a:t>
            </a:r>
            <a:r>
              <a:rPr lang="en-US" sz="2200" b="1" dirty="0" smtClean="0"/>
              <a:t>codes of conduct</a:t>
            </a:r>
            <a:r>
              <a:rPr lang="en-US" sz="2200" dirty="0" smtClean="0"/>
              <a:t>, and if I </a:t>
            </a:r>
            <a:r>
              <a:rPr lang="en-US" sz="2200" b="1" dirty="0" smtClean="0"/>
              <a:t>refuse</a:t>
            </a:r>
            <a:r>
              <a:rPr lang="en-US" sz="2200" dirty="0" smtClean="0"/>
              <a:t> I am guilty of contempt of Congress[…] One way </a:t>
            </a:r>
            <a:r>
              <a:rPr lang="en-US" sz="2200" b="1" dirty="0" smtClean="0"/>
              <a:t>outrages</a:t>
            </a:r>
            <a:r>
              <a:rPr lang="en-US" sz="2200" dirty="0" smtClean="0"/>
              <a:t> my </a:t>
            </a:r>
            <a:r>
              <a:rPr lang="en-US" sz="2200" b="1" dirty="0" smtClean="0"/>
              <a:t>sense of decency </a:t>
            </a:r>
            <a:r>
              <a:rPr lang="en-US" sz="2200" dirty="0" smtClean="0"/>
              <a:t>and the other </a:t>
            </a:r>
            <a:r>
              <a:rPr lang="en-US" sz="2200" b="1" dirty="0" smtClean="0"/>
              <a:t>brands</a:t>
            </a:r>
            <a:r>
              <a:rPr lang="en-US" sz="2200" dirty="0" smtClean="0"/>
              <a:t> me a </a:t>
            </a:r>
            <a:r>
              <a:rPr lang="en-US" sz="2200" b="1" dirty="0" smtClean="0"/>
              <a:t>felon</a:t>
            </a:r>
            <a:r>
              <a:rPr lang="en-US" sz="2200" dirty="0" smtClean="0"/>
              <a:t>” (p. 1, para 9).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 dirty="0" smtClean="0"/>
              <a:t>NOW YOU TRY—what opposing ideas or words are seen here?</a:t>
            </a:r>
            <a:r>
              <a:rPr lang="en-US" sz="2200" dirty="0" smtClean="0"/>
              <a:t>: “It </a:t>
            </a:r>
            <a:r>
              <a:rPr lang="en-US" sz="2200" dirty="0"/>
              <a:t>may occur to me that a man who is disloyal to his friends could not be expected to be loyal to his </a:t>
            </a:r>
            <a:r>
              <a:rPr lang="en-US" sz="2200" dirty="0" smtClean="0"/>
              <a:t>country” (p. 2, para 1).</a:t>
            </a:r>
          </a:p>
        </p:txBody>
      </p:sp>
    </p:spTree>
    <p:extLst>
      <p:ext uri="{BB962C8B-B14F-4D97-AF65-F5344CB8AC3E}">
        <p14:creationId xmlns:p14="http://schemas.microsoft.com/office/powerpoint/2010/main" xmlns="" val="19766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Tone and other types of figurative language (metaphor, hyperbole, understatement, etc.) can also contribute to the rhetoric of a text. Make sure to take notice of those devices as well. Anything on your terminology sheet can probably be used for persuasive purposes.</a:t>
            </a:r>
          </a:p>
        </p:txBody>
      </p:sp>
    </p:spTree>
    <p:extLst>
      <p:ext uri="{BB962C8B-B14F-4D97-AF65-F5344CB8AC3E}">
        <p14:creationId xmlns:p14="http://schemas.microsoft.com/office/powerpoint/2010/main" xmlns="" val="35968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Now we will link the terminology of </a:t>
            </a:r>
            <a:r>
              <a:rPr lang="en-US" sz="2400" b="1" dirty="0" smtClean="0"/>
              <a:t>rhetorical</a:t>
            </a:r>
            <a:r>
              <a:rPr lang="en-US" sz="2400" dirty="0" smtClean="0"/>
              <a:t> </a:t>
            </a:r>
            <a:r>
              <a:rPr lang="en-US" sz="2400" b="1" dirty="0" smtClean="0"/>
              <a:t>elements/modes of persuasion</a:t>
            </a:r>
            <a:r>
              <a:rPr lang="en-US" sz="2400" dirty="0" smtClean="0"/>
              <a:t> (logos, ethos, and pathos) with that of </a:t>
            </a:r>
            <a:r>
              <a:rPr lang="en-US" sz="2400" b="1" dirty="0" smtClean="0"/>
              <a:t>specific rhetorical devices </a:t>
            </a:r>
            <a:r>
              <a:rPr lang="en-US" sz="2400" dirty="0" smtClean="0"/>
              <a:t>(charged words, allusions, etc.)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Which devices are likely to be used in a logical manner and will therefore contribute to logos?</a:t>
            </a:r>
          </a:p>
          <a:p>
            <a:pPr eaLnBrk="1" hangingPunct="1"/>
            <a:r>
              <a:rPr lang="en-US" sz="2400" dirty="0" smtClean="0"/>
              <a:t>Which are likely to be used to tap into ethics or credibility and therefore contribute to ethos? </a:t>
            </a:r>
          </a:p>
          <a:p>
            <a:pPr eaLnBrk="1" hangingPunct="1"/>
            <a:r>
              <a:rPr lang="en-US" sz="2400" dirty="0" smtClean="0"/>
              <a:t>Which are likely to be used to tap into emotions and therefore contribute to pathos?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*Some devices may be present in more than one category. It all depends on the intended audience and the purpose of the writer/speaker.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768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685800"/>
            <a:ext cx="2743200" cy="5440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Logos devices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3352800" y="685800"/>
            <a:ext cx="2743200" cy="5440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Ethos devices (ethics)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685800"/>
            <a:ext cx="2743200" cy="5440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Pathos devices (emotions)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4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7371"/>
            <a:ext cx="4953000" cy="663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14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How would you define the words rhetoric or rhetorical?</a:t>
            </a:r>
          </a:p>
        </p:txBody>
      </p:sp>
    </p:spTree>
    <p:extLst>
      <p:ext uri="{BB962C8B-B14F-4D97-AF65-F5344CB8AC3E}">
        <p14:creationId xmlns:p14="http://schemas.microsoft.com/office/powerpoint/2010/main" xmlns="" val="26998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 Definitions of Rhetoric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Aristotle:</a:t>
            </a:r>
            <a:r>
              <a:rPr lang="en-US" sz="2800" b="1" dirty="0" smtClean="0"/>
              <a:t> </a:t>
            </a:r>
            <a:r>
              <a:rPr lang="en-US" sz="2800" dirty="0" smtClean="0"/>
              <a:t>Rhetoric is "the faculty of discovering in any particular case all of the available means of persuasion.”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Cicero</a:t>
            </a:r>
            <a:r>
              <a:rPr lang="en-US" sz="2800" b="1" dirty="0" smtClean="0"/>
              <a:t>: </a:t>
            </a:r>
            <a:r>
              <a:rPr lang="en-US" sz="2800" dirty="0" smtClean="0"/>
              <a:t>Rhetoric is "speech designed to persuade."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Ms. Bond</a:t>
            </a:r>
            <a:r>
              <a:rPr lang="en-US" sz="2800" dirty="0" smtClean="0"/>
              <a:t>: “Rhetoric describes any speaking or writing that is persuasive in nature or structured to make a sound argument, and may contain specific devices used to persuade.”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33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Questions to consider when reading any text – </a:t>
            </a:r>
            <a:r>
              <a:rPr lang="en-US" sz="3000" b="1" u="sng" dirty="0" smtClean="0"/>
              <a:t>what is being expressed and how</a:t>
            </a:r>
            <a:r>
              <a:rPr lang="en-US" sz="3000" dirty="0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100" dirty="0" smtClean="0"/>
              <a:t>CONTENT – WHAT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/>
              <a:t>What is the purpose of the text? </a:t>
            </a:r>
            <a:endParaRPr lang="en-US" sz="21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/>
              <a:t>What questions does the text address?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/>
              <a:t>Who is the intended audience?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/>
              <a:t>What are the author’s basic values, beliefs, and assumptions?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dirty="0" smtClean="0"/>
              <a:t>METHOD – HOW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b="1" dirty="0" smtClean="0"/>
              <a:t>How</a:t>
            </a:r>
            <a:r>
              <a:rPr lang="en-US" sz="2100" dirty="0" smtClean="0"/>
              <a:t> does the author support his/her thesis with reason and evidence? (What views and counterarguments or counterevidence are included? Which are omitted?) </a:t>
            </a:r>
            <a:r>
              <a:rPr lang="en-US" sz="2100" dirty="0" smtClean="0">
                <a:sym typeface="Wingdings" pitchFamily="2" charset="2"/>
              </a:rPr>
              <a:t> </a:t>
            </a:r>
            <a:r>
              <a:rPr lang="en-US" sz="2100" b="1" dirty="0" smtClean="0">
                <a:sym typeface="Wingdings" pitchFamily="2" charset="2"/>
              </a:rPr>
              <a:t>logic</a:t>
            </a:r>
            <a:endParaRPr lang="en-US" sz="21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b="1" dirty="0" smtClean="0"/>
              <a:t>How</a:t>
            </a:r>
            <a:r>
              <a:rPr lang="en-US" sz="2100" dirty="0" smtClean="0"/>
              <a:t> does the author make himself seem credible to the intended audience? How does the author refer to general ethics and morals? </a:t>
            </a:r>
            <a:r>
              <a:rPr lang="en-US" sz="2100" dirty="0" smtClean="0">
                <a:sym typeface="Wingdings" pitchFamily="2" charset="2"/>
              </a:rPr>
              <a:t> </a:t>
            </a:r>
            <a:r>
              <a:rPr lang="en-US" sz="2100" b="1" dirty="0" smtClean="0">
                <a:sym typeface="Wingdings" pitchFamily="2" charset="2"/>
              </a:rPr>
              <a:t>ethics</a:t>
            </a:r>
            <a:endParaRPr lang="en-US" sz="21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b="1" dirty="0" smtClean="0"/>
              <a:t>How </a:t>
            </a:r>
            <a:r>
              <a:rPr lang="en-US" sz="2100" dirty="0" smtClean="0"/>
              <a:t>does the author make the argument emotionally compelling? </a:t>
            </a:r>
            <a:r>
              <a:rPr lang="en-US" sz="2100" dirty="0" smtClean="0">
                <a:sym typeface="Wingdings" pitchFamily="2" charset="2"/>
              </a:rPr>
              <a:t> </a:t>
            </a:r>
            <a:r>
              <a:rPr lang="en-US" sz="2100" b="1" dirty="0" smtClean="0">
                <a:sym typeface="Wingdings" pitchFamily="2" charset="2"/>
              </a:rPr>
              <a:t>emotions</a:t>
            </a:r>
            <a:endParaRPr lang="en-US" sz="2100" b="1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 smtClean="0"/>
              <a:t>______________________________________________</a:t>
            </a:r>
            <a:endParaRPr lang="en-US" sz="2100" dirty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100" dirty="0" smtClean="0"/>
              <a:t>*Once these questions are answered, you have formed the basis for the analysis of rhetoric/persuasion.</a:t>
            </a:r>
          </a:p>
        </p:txBody>
      </p:sp>
    </p:spTree>
    <p:extLst>
      <p:ext uri="{BB962C8B-B14F-4D97-AF65-F5344CB8AC3E}">
        <p14:creationId xmlns:p14="http://schemas.microsoft.com/office/powerpoint/2010/main" xmlns="" val="23977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Rhetorical Elements/Modes of Persuasion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Aristotle outlined 3 overall ways to persuade:</a:t>
            </a:r>
          </a:p>
          <a:p>
            <a:pPr lvl="1" eaLnBrk="1" hangingPunct="1">
              <a:defRPr/>
            </a:pPr>
            <a:r>
              <a:rPr lang="en-US" sz="2300" dirty="0" smtClean="0"/>
              <a:t>Logos: appeals to logic/reason – the “power of proving a truth, or an apparent truth”.</a:t>
            </a:r>
          </a:p>
          <a:p>
            <a:pPr lvl="1" eaLnBrk="1" hangingPunct="1">
              <a:defRPr/>
            </a:pPr>
            <a:r>
              <a:rPr lang="en-US" sz="2300" dirty="0" smtClean="0"/>
              <a:t>Pathos: appeals to emotion – the “power of stirring the emotions” of the audience.</a:t>
            </a:r>
          </a:p>
          <a:p>
            <a:pPr lvl="1" eaLnBrk="1" hangingPunct="1">
              <a:defRPr/>
            </a:pPr>
            <a:r>
              <a:rPr lang="en-US" sz="2300" dirty="0" smtClean="0"/>
              <a:t>Ethos: appeals to ethics/values, or the ethical credibility of the speaker – “the speaker's power of creating a personal character which will make his speech credible”. </a:t>
            </a:r>
          </a:p>
          <a:p>
            <a:pPr lvl="1" eaLnBrk="1" hangingPunct="1">
              <a:defRPr/>
            </a:pPr>
            <a:endParaRPr lang="en-US" sz="23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2300" dirty="0" smtClean="0"/>
              <a:t>*GOOD WRITING CONTRIBUTES TO ETHOS</a:t>
            </a:r>
          </a:p>
          <a:p>
            <a:pPr lvl="1" eaLnBrk="1" hangingPunct="1">
              <a:defRPr/>
            </a:pPr>
            <a:endParaRPr lang="en-US" sz="900" dirty="0" smtClean="0"/>
          </a:p>
          <a:p>
            <a:pPr lvl="1" eaLnBrk="1" hangingPunct="1">
              <a:defRPr/>
            </a:pPr>
            <a:endParaRPr lang="en-US" sz="900" dirty="0"/>
          </a:p>
          <a:p>
            <a:pPr lvl="1" eaLnBrk="1" hangingPunct="1">
              <a:defRPr/>
            </a:pPr>
            <a:endParaRPr lang="en-US" sz="900" dirty="0" smtClean="0"/>
          </a:p>
          <a:p>
            <a:pPr lvl="1" eaLnBrk="1" hangingPunct="1">
              <a:defRPr/>
            </a:pPr>
            <a:r>
              <a:rPr lang="en-US" sz="900" dirty="0" smtClean="0"/>
              <a:t>Source for quotations: Honeycutt, Lee. “Aristotle’s Rhetoric: Index to Book One.” Rhetoric and Composition. 9/27/11. Web. Accessed 9/8/12.  http://rhetoric.eserver.org/aristotle/oneindex.html.</a:t>
            </a:r>
          </a:p>
        </p:txBody>
      </p:sp>
    </p:spTree>
    <p:extLst>
      <p:ext uri="{BB962C8B-B14F-4D97-AF65-F5344CB8AC3E}">
        <p14:creationId xmlns:p14="http://schemas.microsoft.com/office/powerpoint/2010/main" xmlns="" val="21481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Rhetorical Devices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Rhetorical devices used include:</a:t>
            </a:r>
          </a:p>
          <a:p>
            <a:pPr lvl="1" eaLnBrk="1" hangingPunct="1"/>
            <a:r>
              <a:rPr lang="en-US" b="1" dirty="0" smtClean="0"/>
              <a:t>Charged words</a:t>
            </a:r>
            <a:r>
              <a:rPr lang="en-US" dirty="0" smtClean="0"/>
              <a:t> (diction)</a:t>
            </a:r>
          </a:p>
          <a:p>
            <a:pPr lvl="1" eaLnBrk="1" hangingPunct="1"/>
            <a:r>
              <a:rPr lang="en-US" b="1" dirty="0" smtClean="0"/>
              <a:t>Restatement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Repetition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Rhetorical questions/</a:t>
            </a:r>
            <a:r>
              <a:rPr lang="en-US" b="1" dirty="0" err="1" smtClean="0"/>
              <a:t>hypophora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Aphorisms </a:t>
            </a:r>
            <a:endParaRPr lang="en-US" b="1" dirty="0"/>
          </a:p>
          <a:p>
            <a:pPr lvl="1" eaLnBrk="1" hangingPunct="1"/>
            <a:r>
              <a:rPr lang="en-US" b="1" dirty="0" smtClean="0"/>
              <a:t>Allusions</a:t>
            </a:r>
          </a:p>
          <a:p>
            <a:pPr lvl="1" eaLnBrk="1" hangingPunct="1"/>
            <a:r>
              <a:rPr lang="en-US" b="1" dirty="0" smtClean="0"/>
              <a:t>Analogy</a:t>
            </a:r>
          </a:p>
          <a:p>
            <a:pPr lvl="1" eaLnBrk="1" hangingPunct="1"/>
            <a:r>
              <a:rPr lang="en-US" b="1" dirty="0" smtClean="0"/>
              <a:t>Parallel structure and antithesis</a:t>
            </a:r>
            <a:endParaRPr lang="en-US" b="1" dirty="0"/>
          </a:p>
          <a:p>
            <a:pPr marL="457200" lvl="1" indent="0" eaLnBrk="1" hangingPunct="1">
              <a:buNone/>
            </a:pPr>
            <a:r>
              <a:rPr lang="en-US" b="1" dirty="0" smtClean="0"/>
              <a:t>*We will now explore all these using examples from “The Trial of Arthur Miller.”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67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Device: Charged 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Charged words (diction) are those producing an emotional response: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“most frightening dilemma that a people and a government has ever faced” (p. 1, para 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“traitors to the nation” (p. 1, para 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“deep and wounding shame</a:t>
            </a:r>
            <a:r>
              <a:rPr lang="en-US" dirty="0"/>
              <a:t>” (p. 1, para </a:t>
            </a:r>
            <a:r>
              <a:rPr lang="en-US" dirty="0" smtClean="0"/>
              <a:t>10)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16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Device: Repetition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4" y="1219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Repetition is the direct repetition of words or phrases, often added for </a:t>
            </a:r>
            <a:r>
              <a:rPr lang="en-US" sz="2500" b="1" dirty="0" smtClean="0"/>
              <a:t>emphasis</a:t>
            </a:r>
            <a:r>
              <a:rPr lang="en-US" sz="2500" dirty="0" smtClean="0"/>
              <a:t>, to establish </a:t>
            </a:r>
            <a:r>
              <a:rPr lang="en-US" sz="2500" b="1" dirty="0" smtClean="0"/>
              <a:t>tone</a:t>
            </a:r>
            <a:r>
              <a:rPr lang="en-US" sz="2500" dirty="0" smtClean="0"/>
              <a:t>, and convey </a:t>
            </a:r>
            <a:r>
              <a:rPr lang="en-US" sz="2500" b="1" dirty="0" smtClean="0"/>
              <a:t>perspective</a:t>
            </a:r>
            <a:r>
              <a:rPr lang="en-US" sz="2500" dirty="0" smtClean="0"/>
              <a:t>.</a:t>
            </a:r>
          </a:p>
          <a:p>
            <a:pPr eaLnBrk="1" hangingPunct="1"/>
            <a:r>
              <a:rPr lang="en-US" sz="2500" dirty="0" smtClean="0"/>
              <a:t>There are some words that are repeated frequently in “</a:t>
            </a:r>
            <a:r>
              <a:rPr lang="en-US" sz="2500" dirty="0" smtClean="0"/>
              <a:t>The Virginia Convention” why?</a:t>
            </a:r>
          </a:p>
          <a:p>
            <a:pPr lvl="1" eaLnBrk="1" hangingPunct="1"/>
            <a:r>
              <a:rPr lang="en-US" sz="2300" dirty="0" smtClean="0"/>
              <a:t>Loyalty</a:t>
            </a:r>
          </a:p>
          <a:p>
            <a:pPr lvl="1" eaLnBrk="1" hangingPunct="1"/>
            <a:r>
              <a:rPr lang="en-US" sz="2300" dirty="0" smtClean="0"/>
              <a:t>Fight</a:t>
            </a:r>
          </a:p>
          <a:p>
            <a:pPr lvl="1" eaLnBrk="1" hangingPunct="1"/>
            <a:r>
              <a:rPr lang="en-US" sz="2300" dirty="0" smtClean="0"/>
              <a:t>Liberty</a:t>
            </a:r>
          </a:p>
          <a:p>
            <a:pPr lvl="1" eaLnBrk="1" hangingPunct="1"/>
            <a:r>
              <a:rPr lang="en-US" sz="2300" dirty="0" smtClean="0"/>
              <a:t>peace</a:t>
            </a:r>
            <a:endParaRPr lang="en-US" sz="2300" dirty="0" smtClean="0"/>
          </a:p>
          <a:p>
            <a:pPr eaLnBrk="1" hangingPunct="1"/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35803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Device: Restatement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Restatement is repeating an idea in a variety of ways. Consider the number of ways Steinbeck stated that the government’s actions are immoral:</a:t>
            </a:r>
          </a:p>
          <a:p>
            <a:pPr lvl="1" eaLnBrk="1" hangingPunct="1"/>
            <a:r>
              <a:rPr lang="en-US" sz="2300" dirty="0" smtClean="0"/>
              <a:t>“To name them would not only be disloyal but actually immoral. The Committee then is asking me to commit an immorality in the name of public virtue” (p. 1, para 8).</a:t>
            </a:r>
          </a:p>
          <a:p>
            <a:pPr lvl="1" eaLnBrk="1" hangingPunct="1"/>
            <a:r>
              <a:rPr lang="en-US" sz="2300" dirty="0" smtClean="0"/>
              <a:t>“…I would be brave enough to fortify and defend my private morality as he has”  (p. 2, para 8).</a:t>
            </a:r>
          </a:p>
        </p:txBody>
      </p:sp>
    </p:spTree>
    <p:extLst>
      <p:ext uri="{BB962C8B-B14F-4D97-AF65-F5344CB8AC3E}">
        <p14:creationId xmlns:p14="http://schemas.microsoft.com/office/powerpoint/2010/main" xmlns="" val="17124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8912</TotalTime>
  <Words>1233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Watermark</vt:lpstr>
      <vt:lpstr>Rhetorical Strategies: The backbone of persuasion</vt:lpstr>
      <vt:lpstr>Slide 2</vt:lpstr>
      <vt:lpstr>Classic Definitions of Rhetoric</vt:lpstr>
      <vt:lpstr>Questions to consider when reading any text – what is being expressed and how?</vt:lpstr>
      <vt:lpstr>Rhetorical Elements/Modes of Persuasion </vt:lpstr>
      <vt:lpstr>Rhetorical Devices</vt:lpstr>
      <vt:lpstr>Device: Charged Words</vt:lpstr>
      <vt:lpstr>Device: Repetition</vt:lpstr>
      <vt:lpstr>Device: Restatement</vt:lpstr>
      <vt:lpstr>Devices: Rhetorical Questions/Hypophora</vt:lpstr>
      <vt:lpstr>Devices: Aphorism &amp; Allusion</vt:lpstr>
      <vt:lpstr>Device: Analogy</vt:lpstr>
      <vt:lpstr>Devices: Parallelism and Antithesis</vt:lpstr>
      <vt:lpstr>Also…</vt:lpstr>
      <vt:lpstr>Review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Strategies: The backbone of persuasion</dc:title>
  <dc:creator>Bond, Alana</dc:creator>
  <cp:lastModifiedBy>Tabitha Stewart</cp:lastModifiedBy>
  <cp:revision>44</cp:revision>
  <dcterms:created xsi:type="dcterms:W3CDTF">2012-10-11T22:33:40Z</dcterms:created>
  <dcterms:modified xsi:type="dcterms:W3CDTF">2016-02-03T14:32:57Z</dcterms:modified>
</cp:coreProperties>
</file>