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0" r:id="rId2"/>
    <p:sldId id="261" r:id="rId3"/>
    <p:sldId id="262" r:id="rId4"/>
    <p:sldId id="263" r:id="rId5"/>
    <p:sldId id="264" r:id="rId6"/>
    <p:sldId id="265" r:id="rId7"/>
    <p:sldId id="266" r:id="rId8"/>
    <p:sldId id="267" r:id="rId9"/>
    <p:sldId id="269" r:id="rId10"/>
    <p:sldId id="268"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C20000"/>
    <a:srgbClr val="006696"/>
    <a:srgbClr val="CB66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570" autoAdjust="0"/>
    <p:restoredTop sz="94660"/>
  </p:normalViewPr>
  <p:slideViewPr>
    <p:cSldViewPr>
      <p:cViewPr varScale="1">
        <p:scale>
          <a:sx n="68" d="100"/>
          <a:sy n="68" d="100"/>
        </p:scale>
        <p:origin x="-181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6" d="100"/>
          <a:sy n="106" d="100"/>
        </p:scale>
        <p:origin x="-2320"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userDrawn="1"/>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1027" name="AutoShape 9"/>
          <p:cNvSpPr>
            <a:spLocks noChangeAspect="1" noChangeArrowheads="1"/>
          </p:cNvSpPr>
          <p:nvPr userDrawn="1"/>
        </p:nvSpPr>
        <p:spPr bwMode="auto">
          <a:xfrm>
            <a:off x="6075363" y="228600"/>
            <a:ext cx="2770187" cy="990600"/>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sp>
        <p:nvSpPr>
          <p:cNvPr id="1028" name="Rectangle 11"/>
          <p:cNvSpPr>
            <a:spLocks noChangeArrowheads="1"/>
          </p:cNvSpPr>
          <p:nvPr userDrawn="1"/>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1029" name="Text Box 12"/>
          <p:cNvSpPr txBox="1">
            <a:spLocks noChangeArrowheads="1"/>
          </p:cNvSpPr>
          <p:nvPr userDrawn="1"/>
        </p:nvSpPr>
        <p:spPr bwMode="auto">
          <a:xfrm>
            <a:off x="455613" y="455613"/>
            <a:ext cx="2576512" cy="396875"/>
          </a:xfrm>
          <a:prstGeom prst="rect">
            <a:avLst/>
          </a:prstGeom>
          <a:noFill/>
          <a:ln w="9525">
            <a:noFill/>
            <a:miter lim="800000"/>
            <a:headEnd/>
            <a:tailEnd/>
          </a:ln>
          <a:effectLst/>
        </p:spPr>
        <p:txBody>
          <a:bodyPr>
            <a:spAutoFit/>
          </a:bodyPr>
          <a:lstStyle/>
          <a:p>
            <a:pPr>
              <a:spcBef>
                <a:spcPct val="50000"/>
              </a:spcBef>
            </a:pPr>
            <a:r>
              <a:rPr lang="en-US" altLang="en-US" sz="2000" b="1" i="1">
                <a:solidFill>
                  <a:schemeClr val="bg1"/>
                </a:solidFill>
              </a:rPr>
              <a:t>After Reading</a:t>
            </a:r>
            <a:endParaRPr lang="en-US" altLang="en-US" sz="2000" b="1" i="1">
              <a:solidFill>
                <a:srgbClr val="1E8AA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12813" y="1827213"/>
            <a:ext cx="7240587" cy="687387"/>
          </a:xfrm>
          <a:prstGeom prst="rect">
            <a:avLst/>
          </a:prstGeom>
          <a:noFill/>
          <a:ln w="9525">
            <a:noFill/>
            <a:miter lim="800000"/>
            <a:headEnd/>
            <a:tailEnd/>
          </a:ln>
          <a:effectLst/>
        </p:spPr>
        <p:txBody>
          <a:bodyPr/>
          <a:lstStyle/>
          <a:p>
            <a:pPr marL="396875" indent="-396875">
              <a:lnSpc>
                <a:spcPct val="90000"/>
              </a:lnSpc>
              <a:spcBef>
                <a:spcPct val="20000"/>
              </a:spcBef>
              <a:spcAft>
                <a:spcPct val="35000"/>
              </a:spcAft>
              <a:buFont typeface="Times" charset="0"/>
              <a:buNone/>
              <a:tabLst>
                <a:tab pos="396875" algn="l"/>
              </a:tabLst>
            </a:pPr>
            <a:r>
              <a:rPr lang="en-US" altLang="en-US" sz="2000" b="1"/>
              <a:t>1.  </a:t>
            </a:r>
            <a:r>
              <a:rPr lang="en-US" altLang="en-US" sz="2000" b="1">
                <a:solidFill>
                  <a:srgbClr val="CB6600"/>
                </a:solidFill>
              </a:rPr>
              <a:t>RECALL </a:t>
            </a:r>
            <a:r>
              <a:rPr lang="en-US" altLang="en-US" sz="2200" b="1"/>
              <a:t>In “To My Dear and Loving Husband,” what does the speaker value more than gold?</a:t>
            </a:r>
          </a:p>
        </p:txBody>
      </p:sp>
      <p:sp>
        <p:nvSpPr>
          <p:cNvPr id="2051" name="Rectangle 3"/>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2052" name="AutoShape 4"/>
          <p:cNvSpPr>
            <a:spLocks noChangeAspect="1" noChangeArrowheads="1"/>
          </p:cNvSpPr>
          <p:nvPr/>
        </p:nvSpPr>
        <p:spPr bwMode="auto">
          <a:xfrm>
            <a:off x="6075363" y="228600"/>
            <a:ext cx="2770187" cy="990600"/>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sp>
        <p:nvSpPr>
          <p:cNvPr id="2053" name="Rectangle 6"/>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2054" name="Text Box 7"/>
          <p:cNvSpPr txBox="1">
            <a:spLocks noChangeArrowheads="1"/>
          </p:cNvSpPr>
          <p:nvPr/>
        </p:nvSpPr>
        <p:spPr bwMode="auto">
          <a:xfrm>
            <a:off x="455613" y="455613"/>
            <a:ext cx="2576512" cy="396875"/>
          </a:xfrm>
          <a:prstGeom prst="rect">
            <a:avLst/>
          </a:prstGeom>
          <a:noFill/>
          <a:ln w="9525">
            <a:noFill/>
            <a:miter lim="800000"/>
            <a:headEnd/>
            <a:tailEnd/>
          </a:ln>
          <a:effectLst/>
        </p:spPr>
        <p:txBody>
          <a:bodyPr>
            <a:spAutoFit/>
          </a:bodyPr>
          <a:lstStyle/>
          <a:p>
            <a:pPr>
              <a:spcBef>
                <a:spcPct val="50000"/>
              </a:spcBef>
            </a:pPr>
            <a:r>
              <a:rPr lang="en-US" altLang="en-US" sz="2000" b="1" i="1">
                <a:solidFill>
                  <a:schemeClr val="bg1"/>
                </a:solidFill>
              </a:rPr>
              <a:t>After Reading</a:t>
            </a:r>
            <a:endParaRPr lang="en-US" altLang="en-US" sz="2000" b="1" i="1">
              <a:solidFill>
                <a:srgbClr val="1E8AA1"/>
              </a:solidFill>
            </a:endParaRPr>
          </a:p>
        </p:txBody>
      </p:sp>
      <p:sp>
        <p:nvSpPr>
          <p:cNvPr id="13320" name="Text Box 8"/>
          <p:cNvSpPr txBox="1">
            <a:spLocks noChangeArrowheads="1"/>
          </p:cNvSpPr>
          <p:nvPr/>
        </p:nvSpPr>
        <p:spPr bwMode="auto">
          <a:xfrm>
            <a:off x="912813" y="1141413"/>
            <a:ext cx="5106987" cy="579437"/>
          </a:xfrm>
          <a:prstGeom prst="rect">
            <a:avLst/>
          </a:prstGeom>
          <a:noFill/>
          <a:ln w="9525">
            <a:noFill/>
            <a:miter lim="800000"/>
            <a:headEnd/>
            <a:tailEnd/>
          </a:ln>
          <a:effectLst/>
        </p:spPr>
        <p:txBody>
          <a:bodyPr>
            <a:spAutoFit/>
          </a:bodyPr>
          <a:lstStyle/>
          <a:p>
            <a:pPr eaLnBrk="0" hangingPunct="0"/>
            <a:r>
              <a:rPr lang="en-US" altLang="en-US" sz="3200" b="1">
                <a:solidFill>
                  <a:srgbClr val="C20000"/>
                </a:solidFill>
              </a:rPr>
              <a:t>Comprehension</a:t>
            </a:r>
            <a:endParaRPr lang="en-US" altLang="en-US" sz="1200">
              <a:solidFill>
                <a:srgbClr val="000099"/>
              </a:solidFill>
            </a:endParaRPr>
          </a:p>
        </p:txBody>
      </p:sp>
      <p:sp>
        <p:nvSpPr>
          <p:cNvPr id="13322" name="Text Box 10"/>
          <p:cNvSpPr txBox="1">
            <a:spLocks noChangeArrowheads="1"/>
          </p:cNvSpPr>
          <p:nvPr/>
        </p:nvSpPr>
        <p:spPr bwMode="auto">
          <a:xfrm>
            <a:off x="7696200" y="6324600"/>
            <a:ext cx="1289050" cy="274638"/>
          </a:xfrm>
          <a:prstGeom prst="rect">
            <a:avLst/>
          </a:prstGeom>
          <a:noFill/>
          <a:ln w="9525">
            <a:noFill/>
            <a:miter lim="800000"/>
            <a:headEnd/>
            <a:tailEnd/>
          </a:ln>
          <a:effectLst/>
        </p:spPr>
        <p:txBody>
          <a:bodyPr>
            <a:spAutoFit/>
          </a:bodyPr>
          <a:lstStyle/>
          <a:p>
            <a:pPr algn="r" eaLnBrk="0" hangingPunct="0"/>
            <a:r>
              <a:rPr lang="en-US" altLang="en-US" sz="1200" b="1" i="1">
                <a:solidFill>
                  <a:srgbClr val="000099"/>
                </a:solidFill>
              </a:rPr>
              <a:t>. . .continued</a:t>
            </a:r>
          </a:p>
        </p:txBody>
      </p:sp>
      <p:sp>
        <p:nvSpPr>
          <p:cNvPr id="13324" name="Rectangle 12"/>
          <p:cNvSpPr>
            <a:spLocks noChangeArrowheads="1"/>
          </p:cNvSpPr>
          <p:nvPr/>
        </p:nvSpPr>
        <p:spPr bwMode="auto">
          <a:xfrm>
            <a:off x="990600" y="2743200"/>
            <a:ext cx="7315200" cy="762000"/>
          </a:xfrm>
          <a:prstGeom prst="rect">
            <a:avLst/>
          </a:prstGeom>
          <a:noFill/>
          <a:ln w="9525">
            <a:noFill/>
            <a:miter lim="800000"/>
            <a:headEnd/>
            <a:tailEnd/>
          </a:ln>
          <a:effectLst/>
        </p:spPr>
        <p:txBody>
          <a:bodyPr/>
          <a:lstStyle/>
          <a:p>
            <a:pPr marL="396875" indent="-396875">
              <a:lnSpc>
                <a:spcPct val="90000"/>
              </a:lnSpc>
              <a:spcBef>
                <a:spcPct val="20000"/>
              </a:spcBef>
              <a:spcAft>
                <a:spcPct val="35000"/>
              </a:spcAft>
              <a:buFont typeface="Times" charset="0"/>
              <a:buNone/>
              <a:tabLst>
                <a:tab pos="396875" algn="l"/>
              </a:tabLst>
            </a:pPr>
            <a:r>
              <a:rPr lang="en-US" altLang="en-US" sz="2600" b="1" i="1">
                <a:solidFill>
                  <a:srgbClr val="006696"/>
                </a:solidFill>
              </a:rPr>
              <a:t>		</a:t>
            </a:r>
            <a:r>
              <a:rPr lang="en-US" altLang="en-US" sz="2200" b="1" i="1">
                <a:solidFill>
                  <a:srgbClr val="006696"/>
                </a:solidFill>
              </a:rPr>
              <a:t>Bradstreet values her husband’s love more than gold.</a:t>
            </a:r>
          </a:p>
        </p:txBody>
      </p:sp>
      <p:sp>
        <p:nvSpPr>
          <p:cNvPr id="13325" name="Rectangle 13"/>
          <p:cNvSpPr>
            <a:spLocks noChangeArrowheads="1"/>
          </p:cNvSpPr>
          <p:nvPr/>
        </p:nvSpPr>
        <p:spPr bwMode="auto">
          <a:xfrm>
            <a:off x="838200" y="4038600"/>
            <a:ext cx="7240588" cy="990600"/>
          </a:xfrm>
          <a:prstGeom prst="rect">
            <a:avLst/>
          </a:prstGeom>
          <a:noFill/>
          <a:ln w="9525">
            <a:noFill/>
            <a:miter lim="800000"/>
            <a:headEnd/>
            <a:tailEnd/>
          </a:ln>
          <a:effectLst/>
        </p:spPr>
        <p:txBody>
          <a:bodyPr/>
          <a:lstStyle/>
          <a:p>
            <a:pPr marL="396875" indent="-396875">
              <a:lnSpc>
                <a:spcPct val="90000"/>
              </a:lnSpc>
              <a:spcBef>
                <a:spcPct val="20000"/>
              </a:spcBef>
              <a:spcAft>
                <a:spcPct val="35000"/>
              </a:spcAft>
              <a:buFont typeface="Times" charset="0"/>
              <a:buNone/>
              <a:tabLst>
                <a:tab pos="396875" algn="l"/>
              </a:tabLst>
            </a:pPr>
            <a:r>
              <a:rPr lang="en-US" altLang="en-US" sz="2000" b="1"/>
              <a:t>2.  </a:t>
            </a:r>
            <a:r>
              <a:rPr lang="en-US" altLang="en-US" sz="2000" b="1">
                <a:solidFill>
                  <a:srgbClr val="CB6600"/>
                </a:solidFill>
              </a:rPr>
              <a:t>RECALL</a:t>
            </a:r>
            <a:r>
              <a:rPr lang="en-US" altLang="en-US" sz="2200" b="1">
                <a:solidFill>
                  <a:srgbClr val="CB6600"/>
                </a:solidFill>
              </a:rPr>
              <a:t> </a:t>
            </a:r>
            <a:r>
              <a:rPr lang="en-US" altLang="en-US" sz="2200" b="1"/>
              <a:t>When the speaker in “Upon the Burning of Our House” wakes up to find her house on fire, what is her initial reaction?</a:t>
            </a:r>
          </a:p>
        </p:txBody>
      </p:sp>
      <p:sp>
        <p:nvSpPr>
          <p:cNvPr id="13326" name="Rectangle 14"/>
          <p:cNvSpPr>
            <a:spLocks noChangeArrowheads="1"/>
          </p:cNvSpPr>
          <p:nvPr/>
        </p:nvSpPr>
        <p:spPr bwMode="auto">
          <a:xfrm>
            <a:off x="1066800" y="5257800"/>
            <a:ext cx="7315200" cy="762000"/>
          </a:xfrm>
          <a:prstGeom prst="rect">
            <a:avLst/>
          </a:prstGeom>
          <a:noFill/>
          <a:ln w="9525">
            <a:noFill/>
            <a:miter lim="800000"/>
            <a:headEnd/>
            <a:tailEnd/>
          </a:ln>
          <a:effectLst/>
        </p:spPr>
        <p:txBody>
          <a:bodyPr/>
          <a:lstStyle/>
          <a:p>
            <a:pPr marL="396875" indent="-396875">
              <a:lnSpc>
                <a:spcPct val="90000"/>
              </a:lnSpc>
              <a:spcBef>
                <a:spcPct val="20000"/>
              </a:spcBef>
              <a:spcAft>
                <a:spcPct val="35000"/>
              </a:spcAft>
              <a:buFont typeface="Times" charset="0"/>
              <a:buNone/>
              <a:tabLst>
                <a:tab pos="396875" algn="l"/>
              </a:tabLst>
            </a:pPr>
            <a:r>
              <a:rPr lang="en-US" altLang="en-US" sz="2600" b="1" i="1">
                <a:solidFill>
                  <a:srgbClr val="006696"/>
                </a:solidFill>
              </a:rPr>
              <a:t>		</a:t>
            </a:r>
            <a:r>
              <a:rPr lang="en-US" altLang="en-US" sz="2200" b="1" i="1">
                <a:solidFill>
                  <a:srgbClr val="006696"/>
                </a:solidFill>
              </a:rPr>
              <a:t>The speaker initially prays to God for strength and help.</a:t>
            </a:r>
          </a:p>
        </p:txBody>
      </p:sp>
      <p:pic>
        <p:nvPicPr>
          <p:cNvPr id="2060" name="Picture 15"/>
          <p:cNvPicPr>
            <a:picLocks noChangeAspect="1" noChangeArrowheads="1"/>
          </p:cNvPicPr>
          <p:nvPr/>
        </p:nvPicPr>
        <p:blipFill>
          <a:blip r:embed="rId2" cstate="print"/>
          <a:srcRect/>
          <a:stretch>
            <a:fillRect/>
          </a:stretch>
        </p:blipFill>
        <p:spPr bwMode="auto">
          <a:xfrm>
            <a:off x="6267450" y="285750"/>
            <a:ext cx="2409825" cy="9144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13320"/>
                                        </p:tgtEl>
                                        <p:attrNameLst>
                                          <p:attrName>style.visibility</p:attrName>
                                        </p:attrNameLst>
                                      </p:cBhvr>
                                      <p:to>
                                        <p:strVal val="visible"/>
                                      </p:to>
                                    </p:set>
                                    <p:anim calcmode="lin" valueType="num">
                                      <p:cBhvr>
                                        <p:cTn id="7" dur="500" fill="hold"/>
                                        <p:tgtEl>
                                          <p:spTgt spid="13320"/>
                                        </p:tgtEl>
                                        <p:attrNameLst>
                                          <p:attrName>ppt_x</p:attrName>
                                        </p:attrNameLst>
                                      </p:cBhvr>
                                      <p:tavLst>
                                        <p:tav tm="0">
                                          <p:val>
                                            <p:strVal val="#ppt_x-#ppt_w/2"/>
                                          </p:val>
                                        </p:tav>
                                        <p:tav tm="100000">
                                          <p:val>
                                            <p:strVal val="#ppt_x"/>
                                          </p:val>
                                        </p:tav>
                                      </p:tavLst>
                                    </p:anim>
                                    <p:anim calcmode="lin" valueType="num">
                                      <p:cBhvr>
                                        <p:cTn id="8" dur="500" fill="hold"/>
                                        <p:tgtEl>
                                          <p:spTgt spid="13320"/>
                                        </p:tgtEl>
                                        <p:attrNameLst>
                                          <p:attrName>ppt_y</p:attrName>
                                        </p:attrNameLst>
                                      </p:cBhvr>
                                      <p:tavLst>
                                        <p:tav tm="0">
                                          <p:val>
                                            <p:strVal val="#ppt_y"/>
                                          </p:val>
                                        </p:tav>
                                        <p:tav tm="100000">
                                          <p:val>
                                            <p:strVal val="#ppt_y"/>
                                          </p:val>
                                        </p:tav>
                                      </p:tavLst>
                                    </p:anim>
                                    <p:anim calcmode="lin" valueType="num">
                                      <p:cBhvr>
                                        <p:cTn id="9" dur="500" fill="hold"/>
                                        <p:tgtEl>
                                          <p:spTgt spid="13320"/>
                                        </p:tgtEl>
                                        <p:attrNameLst>
                                          <p:attrName>ppt_w</p:attrName>
                                        </p:attrNameLst>
                                      </p:cBhvr>
                                      <p:tavLst>
                                        <p:tav tm="0">
                                          <p:val>
                                            <p:fltVal val="0"/>
                                          </p:val>
                                        </p:tav>
                                        <p:tav tm="100000">
                                          <p:val>
                                            <p:strVal val="#ppt_w"/>
                                          </p:val>
                                        </p:tav>
                                      </p:tavLst>
                                    </p:anim>
                                    <p:anim calcmode="lin" valueType="num">
                                      <p:cBhvr>
                                        <p:cTn id="10" dur="500" fill="hold"/>
                                        <p:tgtEl>
                                          <p:spTgt spid="13320"/>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3314">
                                            <p:txEl>
                                              <p:pRg st="0" end="0"/>
                                            </p:txEl>
                                          </p:spTgt>
                                        </p:tgtEl>
                                        <p:attrNameLst>
                                          <p:attrName>style.visibility</p:attrName>
                                        </p:attrNameLst>
                                      </p:cBhvr>
                                      <p:to>
                                        <p:strVal val="visible"/>
                                      </p:to>
                                    </p:set>
                                    <p:anim calcmode="lin" valueType="num">
                                      <p:cBhvr additive="base">
                                        <p:cTn id="15" dur="500" fill="hold"/>
                                        <p:tgtEl>
                                          <p:spTgt spid="13314">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33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3324">
                                            <p:txEl>
                                              <p:pRg st="0" end="0"/>
                                            </p:txEl>
                                          </p:spTgt>
                                        </p:tgtEl>
                                        <p:attrNameLst>
                                          <p:attrName>style.visibility</p:attrName>
                                        </p:attrNameLst>
                                      </p:cBhvr>
                                      <p:to>
                                        <p:strVal val="visible"/>
                                      </p:to>
                                    </p:set>
                                    <p:anim calcmode="lin" valueType="num">
                                      <p:cBhvr additive="base">
                                        <p:cTn id="21" dur="500" fill="hold"/>
                                        <p:tgtEl>
                                          <p:spTgt spid="13324">
                                            <p:txEl>
                                              <p:pRg st="0" end="0"/>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332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3325">
                                            <p:txEl>
                                              <p:pRg st="0" end="0"/>
                                            </p:txEl>
                                          </p:spTgt>
                                        </p:tgtEl>
                                        <p:attrNameLst>
                                          <p:attrName>style.visibility</p:attrName>
                                        </p:attrNameLst>
                                      </p:cBhvr>
                                      <p:to>
                                        <p:strVal val="visible"/>
                                      </p:to>
                                    </p:set>
                                    <p:anim calcmode="lin" valueType="num">
                                      <p:cBhvr additive="base">
                                        <p:cTn id="27" dur="500" fill="hold"/>
                                        <p:tgtEl>
                                          <p:spTgt spid="13325">
                                            <p:txEl>
                                              <p:pRg st="0" end="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332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3326">
                                            <p:txEl>
                                              <p:pRg st="0" end="0"/>
                                            </p:txEl>
                                          </p:spTgt>
                                        </p:tgtEl>
                                        <p:attrNameLst>
                                          <p:attrName>style.visibility</p:attrName>
                                        </p:attrNameLst>
                                      </p:cBhvr>
                                      <p:to>
                                        <p:strVal val="visible"/>
                                      </p:to>
                                    </p:set>
                                    <p:anim calcmode="lin" valueType="num">
                                      <p:cBhvr additive="base">
                                        <p:cTn id="33" dur="500" fill="hold"/>
                                        <p:tgtEl>
                                          <p:spTgt spid="13326">
                                            <p:txEl>
                                              <p:pRg st="0" end="0"/>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3326">
                                            <p:txEl>
                                              <p:pRg st="0" end="0"/>
                                            </p:txEl>
                                          </p:spTgt>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13322"/>
                                        </p:tgtEl>
                                        <p:attrNameLst>
                                          <p:attrName>style.visibility</p:attrName>
                                        </p:attrNameLst>
                                      </p:cBhvr>
                                      <p:to>
                                        <p:strVal val="visible"/>
                                      </p:to>
                                    </p:set>
                                    <p:animEffect transition="in" filter="wipe(left)">
                                      <p:cBhvr>
                                        <p:cTn id="38" dur="500"/>
                                        <p:tgtEl>
                                          <p:spTgt spid="13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autoUpdateAnimBg="0"/>
      <p:bldP spid="13320" grpId="0" autoUpdateAnimBg="0"/>
      <p:bldP spid="13322" grpId="0" autoUpdateAnimBg="0"/>
      <p:bldP spid="13324" grpId="0" build="p" autoUpdateAnimBg="0"/>
      <p:bldP spid="13325" grpId="0" build="p" autoUpdateAnimBg="0"/>
      <p:bldP spid="13326"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912813" y="1827213"/>
            <a:ext cx="7240587" cy="2897187"/>
          </a:xfrm>
          <a:prstGeom prst="rect">
            <a:avLst/>
          </a:prstGeom>
          <a:noFill/>
          <a:ln w="9525">
            <a:noFill/>
            <a:miter lim="800000"/>
            <a:headEnd/>
            <a:tailEnd/>
          </a:ln>
          <a:effectLst/>
        </p:spPr>
        <p:txBody>
          <a:bodyPr/>
          <a:lstStyle/>
          <a:p>
            <a:pPr marL="396875" indent="-396875">
              <a:lnSpc>
                <a:spcPct val="90000"/>
              </a:lnSpc>
              <a:spcBef>
                <a:spcPct val="20000"/>
              </a:spcBef>
              <a:spcAft>
                <a:spcPct val="35000"/>
              </a:spcAft>
              <a:buFont typeface="Times" charset="0"/>
              <a:buNone/>
              <a:tabLst>
                <a:tab pos="396875" algn="l"/>
              </a:tabLst>
            </a:pPr>
            <a:r>
              <a:rPr lang="en-US" altLang="en-US" sz="2000" b="1"/>
              <a:t>10.  </a:t>
            </a:r>
            <a:r>
              <a:rPr lang="en-US" altLang="en-US" sz="2000" b="1">
                <a:solidFill>
                  <a:srgbClr val="CB6600"/>
                </a:solidFill>
              </a:rPr>
              <a:t>EXAMINE SOCIAL CONTEXT </a:t>
            </a:r>
            <a:r>
              <a:rPr lang="en-US" altLang="en-US" sz="2200" b="1"/>
              <a:t>The Puritans strongly disapproved of women writers. A Puritan minister even wrote a letter to his sister in England saying, “Your printing of a book, beyond the custom of your sex, doth rankly smell.” In spite of this disapproval, do you think the Puritan community would have considered any aspects of Anne Bradstreet’s poetry praiseworthy? Explain your answer.</a:t>
            </a:r>
          </a:p>
        </p:txBody>
      </p:sp>
      <p:sp>
        <p:nvSpPr>
          <p:cNvPr id="11267" name="Rectangle 3"/>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11268" name="AutoShape 4"/>
          <p:cNvSpPr>
            <a:spLocks noChangeAspect="1" noChangeArrowheads="1"/>
          </p:cNvSpPr>
          <p:nvPr/>
        </p:nvSpPr>
        <p:spPr bwMode="auto">
          <a:xfrm>
            <a:off x="6075363" y="228600"/>
            <a:ext cx="2770187" cy="990600"/>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sp>
        <p:nvSpPr>
          <p:cNvPr id="11269" name="Rectangle 5"/>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11270" name="Text Box 6"/>
          <p:cNvSpPr txBox="1">
            <a:spLocks noChangeArrowheads="1"/>
          </p:cNvSpPr>
          <p:nvPr/>
        </p:nvSpPr>
        <p:spPr bwMode="auto">
          <a:xfrm>
            <a:off x="455613" y="455613"/>
            <a:ext cx="2576512" cy="396875"/>
          </a:xfrm>
          <a:prstGeom prst="rect">
            <a:avLst/>
          </a:prstGeom>
          <a:noFill/>
          <a:ln w="9525">
            <a:noFill/>
            <a:miter lim="800000"/>
            <a:headEnd/>
            <a:tailEnd/>
          </a:ln>
          <a:effectLst/>
        </p:spPr>
        <p:txBody>
          <a:bodyPr>
            <a:spAutoFit/>
          </a:bodyPr>
          <a:lstStyle/>
          <a:p>
            <a:pPr>
              <a:spcBef>
                <a:spcPct val="50000"/>
              </a:spcBef>
            </a:pPr>
            <a:r>
              <a:rPr lang="en-US" altLang="en-US" sz="2000" b="1" i="1">
                <a:solidFill>
                  <a:schemeClr val="bg1"/>
                </a:solidFill>
              </a:rPr>
              <a:t>After Reading</a:t>
            </a:r>
            <a:endParaRPr lang="en-US" altLang="en-US" sz="2000" b="1" i="1">
              <a:solidFill>
                <a:srgbClr val="1E8AA1"/>
              </a:solidFill>
            </a:endParaRPr>
          </a:p>
        </p:txBody>
      </p:sp>
      <p:sp>
        <p:nvSpPr>
          <p:cNvPr id="35847" name="Text Box 7"/>
          <p:cNvSpPr txBox="1">
            <a:spLocks noChangeArrowheads="1"/>
          </p:cNvSpPr>
          <p:nvPr/>
        </p:nvSpPr>
        <p:spPr bwMode="auto">
          <a:xfrm>
            <a:off x="912813" y="1141413"/>
            <a:ext cx="5106987" cy="579437"/>
          </a:xfrm>
          <a:prstGeom prst="rect">
            <a:avLst/>
          </a:prstGeom>
          <a:noFill/>
          <a:ln w="9525">
            <a:noFill/>
            <a:miter lim="800000"/>
            <a:headEnd/>
            <a:tailEnd/>
          </a:ln>
          <a:effectLst/>
        </p:spPr>
        <p:txBody>
          <a:bodyPr>
            <a:spAutoFit/>
          </a:bodyPr>
          <a:lstStyle/>
          <a:p>
            <a:pPr eaLnBrk="0" hangingPunct="0"/>
            <a:r>
              <a:rPr lang="en-US" altLang="en-US" sz="3200" b="1">
                <a:solidFill>
                  <a:srgbClr val="C20000"/>
                </a:solidFill>
              </a:rPr>
              <a:t>Literary Criticism</a:t>
            </a:r>
            <a:endParaRPr lang="en-US" altLang="en-US" sz="1200">
              <a:solidFill>
                <a:srgbClr val="000099"/>
              </a:solidFill>
            </a:endParaRPr>
          </a:p>
        </p:txBody>
      </p:sp>
      <p:sp>
        <p:nvSpPr>
          <p:cNvPr id="35849" name="Rectangle 9"/>
          <p:cNvSpPr>
            <a:spLocks noChangeArrowheads="1"/>
          </p:cNvSpPr>
          <p:nvPr/>
        </p:nvSpPr>
        <p:spPr bwMode="auto">
          <a:xfrm>
            <a:off x="990600" y="4724400"/>
            <a:ext cx="7315200" cy="1676400"/>
          </a:xfrm>
          <a:prstGeom prst="rect">
            <a:avLst/>
          </a:prstGeom>
          <a:noFill/>
          <a:ln w="9525">
            <a:noFill/>
            <a:miter lim="800000"/>
            <a:headEnd/>
            <a:tailEnd/>
          </a:ln>
          <a:effectLst/>
        </p:spPr>
        <p:txBody>
          <a:bodyPr/>
          <a:lstStyle/>
          <a:p>
            <a:pPr marL="396875" indent="-396875">
              <a:lnSpc>
                <a:spcPct val="90000"/>
              </a:lnSpc>
              <a:spcBef>
                <a:spcPct val="20000"/>
              </a:spcBef>
              <a:spcAft>
                <a:spcPct val="35000"/>
              </a:spcAft>
              <a:buFont typeface="Times" charset="0"/>
              <a:buNone/>
              <a:tabLst>
                <a:tab pos="396875" algn="l"/>
              </a:tabLst>
            </a:pPr>
            <a:r>
              <a:rPr lang="en-US" altLang="en-US" sz="2600" b="1" i="1">
                <a:solidFill>
                  <a:srgbClr val="006696"/>
                </a:solidFill>
              </a:rPr>
              <a:t>		</a:t>
            </a:r>
            <a:r>
              <a:rPr lang="en-US" altLang="en-US" sz="2200" b="1" i="1">
                <a:solidFill>
                  <a:srgbClr val="006696"/>
                </a:solidFill>
              </a:rPr>
              <a:t>Yes, Puritans probably would have approved of Bradstreet’s glorification of God and her reconciliation to the loss of material possessions.</a:t>
            </a:r>
          </a:p>
          <a:p>
            <a:pPr marL="396875" indent="-396875">
              <a:lnSpc>
                <a:spcPct val="90000"/>
              </a:lnSpc>
              <a:spcBef>
                <a:spcPct val="20000"/>
              </a:spcBef>
              <a:spcAft>
                <a:spcPct val="35000"/>
              </a:spcAft>
              <a:buFont typeface="Times" charset="0"/>
              <a:buNone/>
              <a:tabLst>
                <a:tab pos="396875" algn="l"/>
              </a:tabLst>
            </a:pPr>
            <a:r>
              <a:rPr lang="en-US" altLang="en-US" sz="2200" b="1" i="1">
                <a:solidFill>
                  <a:srgbClr val="006696"/>
                </a:solidFill>
              </a:rPr>
              <a:t>		 No, they might have thought it inappropriate for her poetry to focus on her personal life.</a:t>
            </a:r>
          </a:p>
        </p:txBody>
      </p:sp>
      <p:pic>
        <p:nvPicPr>
          <p:cNvPr id="11273" name="Picture 10"/>
          <p:cNvPicPr>
            <a:picLocks noChangeAspect="1" noChangeArrowheads="1"/>
          </p:cNvPicPr>
          <p:nvPr/>
        </p:nvPicPr>
        <p:blipFill>
          <a:blip r:embed="rId2" cstate="print"/>
          <a:srcRect/>
          <a:stretch>
            <a:fillRect/>
          </a:stretch>
        </p:blipFill>
        <p:spPr bwMode="auto">
          <a:xfrm>
            <a:off x="6267450" y="285750"/>
            <a:ext cx="2409825" cy="9144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35847"/>
                                        </p:tgtEl>
                                        <p:attrNameLst>
                                          <p:attrName>style.visibility</p:attrName>
                                        </p:attrNameLst>
                                      </p:cBhvr>
                                      <p:to>
                                        <p:strVal val="visible"/>
                                      </p:to>
                                    </p:set>
                                    <p:anim calcmode="lin" valueType="num">
                                      <p:cBhvr>
                                        <p:cTn id="7" dur="500" fill="hold"/>
                                        <p:tgtEl>
                                          <p:spTgt spid="35847"/>
                                        </p:tgtEl>
                                        <p:attrNameLst>
                                          <p:attrName>ppt_x</p:attrName>
                                        </p:attrNameLst>
                                      </p:cBhvr>
                                      <p:tavLst>
                                        <p:tav tm="0">
                                          <p:val>
                                            <p:strVal val="#ppt_x-#ppt_w/2"/>
                                          </p:val>
                                        </p:tav>
                                        <p:tav tm="100000">
                                          <p:val>
                                            <p:strVal val="#ppt_x"/>
                                          </p:val>
                                        </p:tav>
                                      </p:tavLst>
                                    </p:anim>
                                    <p:anim calcmode="lin" valueType="num">
                                      <p:cBhvr>
                                        <p:cTn id="8" dur="500" fill="hold"/>
                                        <p:tgtEl>
                                          <p:spTgt spid="35847"/>
                                        </p:tgtEl>
                                        <p:attrNameLst>
                                          <p:attrName>ppt_y</p:attrName>
                                        </p:attrNameLst>
                                      </p:cBhvr>
                                      <p:tavLst>
                                        <p:tav tm="0">
                                          <p:val>
                                            <p:strVal val="#ppt_y"/>
                                          </p:val>
                                        </p:tav>
                                        <p:tav tm="100000">
                                          <p:val>
                                            <p:strVal val="#ppt_y"/>
                                          </p:val>
                                        </p:tav>
                                      </p:tavLst>
                                    </p:anim>
                                    <p:anim calcmode="lin" valueType="num">
                                      <p:cBhvr>
                                        <p:cTn id="9" dur="500" fill="hold"/>
                                        <p:tgtEl>
                                          <p:spTgt spid="35847"/>
                                        </p:tgtEl>
                                        <p:attrNameLst>
                                          <p:attrName>ppt_w</p:attrName>
                                        </p:attrNameLst>
                                      </p:cBhvr>
                                      <p:tavLst>
                                        <p:tav tm="0">
                                          <p:val>
                                            <p:fltVal val="0"/>
                                          </p:val>
                                        </p:tav>
                                        <p:tav tm="100000">
                                          <p:val>
                                            <p:strVal val="#ppt_w"/>
                                          </p:val>
                                        </p:tav>
                                      </p:tavLst>
                                    </p:anim>
                                    <p:anim calcmode="lin" valueType="num">
                                      <p:cBhvr>
                                        <p:cTn id="10" dur="500" fill="hold"/>
                                        <p:tgtEl>
                                          <p:spTgt spid="35847"/>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5842">
                                            <p:txEl>
                                              <p:pRg st="0" end="0"/>
                                            </p:txEl>
                                          </p:spTgt>
                                        </p:tgtEl>
                                        <p:attrNameLst>
                                          <p:attrName>style.visibility</p:attrName>
                                        </p:attrNameLst>
                                      </p:cBhvr>
                                      <p:to>
                                        <p:strVal val="visible"/>
                                      </p:to>
                                    </p:set>
                                    <p:anim calcmode="lin" valueType="num">
                                      <p:cBhvr additive="base">
                                        <p:cTn id="15" dur="500" fill="hold"/>
                                        <p:tgtEl>
                                          <p:spTgt spid="35842">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584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5849">
                                            <p:txEl>
                                              <p:pRg st="0" end="0"/>
                                            </p:txEl>
                                          </p:spTgt>
                                        </p:tgtEl>
                                        <p:attrNameLst>
                                          <p:attrName>style.visibility</p:attrName>
                                        </p:attrNameLst>
                                      </p:cBhvr>
                                      <p:to>
                                        <p:strVal val="visible"/>
                                      </p:to>
                                    </p:set>
                                    <p:anim calcmode="lin" valueType="num">
                                      <p:cBhvr additive="base">
                                        <p:cTn id="21" dur="500" fill="hold"/>
                                        <p:tgtEl>
                                          <p:spTgt spid="35849">
                                            <p:txEl>
                                              <p:pRg st="0" end="0"/>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584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5849">
                                            <p:txEl>
                                              <p:pRg st="1" end="1"/>
                                            </p:txEl>
                                          </p:spTgt>
                                        </p:tgtEl>
                                        <p:attrNameLst>
                                          <p:attrName>style.visibility</p:attrName>
                                        </p:attrNameLst>
                                      </p:cBhvr>
                                      <p:to>
                                        <p:strVal val="visible"/>
                                      </p:to>
                                    </p:set>
                                    <p:anim calcmode="lin" valueType="num">
                                      <p:cBhvr additive="base">
                                        <p:cTn id="27" dur="500" fill="hold"/>
                                        <p:tgtEl>
                                          <p:spTgt spid="35849">
                                            <p:txEl>
                                              <p:pRg st="1" end="1"/>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584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autoUpdateAnimBg="0"/>
      <p:bldP spid="35847" grpId="0" autoUpdateAnimBg="0"/>
      <p:bldP spid="3584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912813" y="1827213"/>
            <a:ext cx="7240587" cy="992187"/>
          </a:xfrm>
          <a:prstGeom prst="rect">
            <a:avLst/>
          </a:prstGeom>
          <a:noFill/>
          <a:ln w="9525">
            <a:noFill/>
            <a:miter lim="800000"/>
            <a:headEnd/>
            <a:tailEnd/>
          </a:ln>
          <a:effectLst/>
        </p:spPr>
        <p:txBody>
          <a:bodyPr/>
          <a:lstStyle/>
          <a:p>
            <a:pPr marL="396875" indent="-396875">
              <a:lnSpc>
                <a:spcPct val="90000"/>
              </a:lnSpc>
              <a:spcBef>
                <a:spcPct val="20000"/>
              </a:spcBef>
              <a:spcAft>
                <a:spcPct val="35000"/>
              </a:spcAft>
              <a:buFont typeface="Times" charset="0"/>
              <a:buNone/>
              <a:tabLst>
                <a:tab pos="396875" algn="l"/>
              </a:tabLst>
            </a:pPr>
            <a:r>
              <a:rPr lang="en-US" altLang="en-US" sz="2000" b="1"/>
              <a:t>3.  </a:t>
            </a:r>
            <a:r>
              <a:rPr lang="en-US" altLang="en-US" sz="2000" b="1">
                <a:solidFill>
                  <a:srgbClr val="CB6600"/>
                </a:solidFill>
              </a:rPr>
              <a:t>CLARIFY </a:t>
            </a:r>
            <a:r>
              <a:rPr lang="en-US" altLang="en-US" sz="2200" b="1"/>
              <a:t>The speaker in Taylor’s “Huswifery” compares himself to a loom. Who or what is compared to the weaver?</a:t>
            </a:r>
          </a:p>
        </p:txBody>
      </p:sp>
      <p:sp>
        <p:nvSpPr>
          <p:cNvPr id="3075" name="Rectangle 3"/>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076" name="AutoShape 4"/>
          <p:cNvSpPr>
            <a:spLocks noChangeAspect="1" noChangeArrowheads="1"/>
          </p:cNvSpPr>
          <p:nvPr/>
        </p:nvSpPr>
        <p:spPr bwMode="auto">
          <a:xfrm>
            <a:off x="6075363" y="228600"/>
            <a:ext cx="2770187" cy="990600"/>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sp>
        <p:nvSpPr>
          <p:cNvPr id="3077" name="Rectangle 5"/>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078" name="Text Box 6"/>
          <p:cNvSpPr txBox="1">
            <a:spLocks noChangeArrowheads="1"/>
          </p:cNvSpPr>
          <p:nvPr/>
        </p:nvSpPr>
        <p:spPr bwMode="auto">
          <a:xfrm>
            <a:off x="455613" y="455613"/>
            <a:ext cx="2576512" cy="396875"/>
          </a:xfrm>
          <a:prstGeom prst="rect">
            <a:avLst/>
          </a:prstGeom>
          <a:noFill/>
          <a:ln w="9525">
            <a:noFill/>
            <a:miter lim="800000"/>
            <a:headEnd/>
            <a:tailEnd/>
          </a:ln>
          <a:effectLst/>
        </p:spPr>
        <p:txBody>
          <a:bodyPr>
            <a:spAutoFit/>
          </a:bodyPr>
          <a:lstStyle/>
          <a:p>
            <a:pPr>
              <a:spcBef>
                <a:spcPct val="50000"/>
              </a:spcBef>
            </a:pPr>
            <a:r>
              <a:rPr lang="en-US" altLang="en-US" sz="2000" b="1" i="1">
                <a:solidFill>
                  <a:schemeClr val="bg1"/>
                </a:solidFill>
              </a:rPr>
              <a:t>After Reading</a:t>
            </a:r>
            <a:endParaRPr lang="en-US" altLang="en-US" sz="2000" b="1" i="1">
              <a:solidFill>
                <a:srgbClr val="1E8AA1"/>
              </a:solidFill>
            </a:endParaRPr>
          </a:p>
        </p:txBody>
      </p:sp>
      <p:sp>
        <p:nvSpPr>
          <p:cNvPr id="28679" name="Text Box 7"/>
          <p:cNvSpPr txBox="1">
            <a:spLocks noChangeArrowheads="1"/>
          </p:cNvSpPr>
          <p:nvPr/>
        </p:nvSpPr>
        <p:spPr bwMode="auto">
          <a:xfrm>
            <a:off x="912813" y="1141413"/>
            <a:ext cx="5106987" cy="579437"/>
          </a:xfrm>
          <a:prstGeom prst="rect">
            <a:avLst/>
          </a:prstGeom>
          <a:noFill/>
          <a:ln w="9525">
            <a:noFill/>
            <a:miter lim="800000"/>
            <a:headEnd/>
            <a:tailEnd/>
          </a:ln>
          <a:effectLst/>
        </p:spPr>
        <p:txBody>
          <a:bodyPr>
            <a:spAutoFit/>
          </a:bodyPr>
          <a:lstStyle/>
          <a:p>
            <a:pPr eaLnBrk="0" hangingPunct="0"/>
            <a:r>
              <a:rPr lang="en-US" altLang="en-US" sz="3200" b="1">
                <a:solidFill>
                  <a:srgbClr val="C20000"/>
                </a:solidFill>
              </a:rPr>
              <a:t>Comprehension </a:t>
            </a:r>
            <a:r>
              <a:rPr lang="en-US" altLang="en-US" sz="1200" b="1">
                <a:solidFill>
                  <a:srgbClr val="000099"/>
                </a:solidFill>
              </a:rPr>
              <a:t>continued</a:t>
            </a:r>
            <a:endParaRPr lang="en-US" altLang="en-US" sz="1200">
              <a:solidFill>
                <a:srgbClr val="000099"/>
              </a:solidFill>
            </a:endParaRPr>
          </a:p>
        </p:txBody>
      </p:sp>
      <p:sp>
        <p:nvSpPr>
          <p:cNvPr id="28680" name="Text Box 8"/>
          <p:cNvSpPr txBox="1">
            <a:spLocks noChangeArrowheads="1"/>
          </p:cNvSpPr>
          <p:nvPr/>
        </p:nvSpPr>
        <p:spPr bwMode="auto">
          <a:xfrm>
            <a:off x="7696200" y="6324600"/>
            <a:ext cx="1289050" cy="274638"/>
          </a:xfrm>
          <a:prstGeom prst="rect">
            <a:avLst/>
          </a:prstGeom>
          <a:noFill/>
          <a:ln w="9525">
            <a:noFill/>
            <a:miter lim="800000"/>
            <a:headEnd/>
            <a:tailEnd/>
          </a:ln>
          <a:effectLst/>
        </p:spPr>
        <p:txBody>
          <a:bodyPr>
            <a:spAutoFit/>
          </a:bodyPr>
          <a:lstStyle/>
          <a:p>
            <a:pPr algn="r" eaLnBrk="0" hangingPunct="0"/>
            <a:r>
              <a:rPr lang="en-US" altLang="en-US" sz="1200" b="1" i="1">
                <a:solidFill>
                  <a:srgbClr val="000099"/>
                </a:solidFill>
              </a:rPr>
              <a:t>. . .continued</a:t>
            </a:r>
          </a:p>
        </p:txBody>
      </p:sp>
      <p:sp>
        <p:nvSpPr>
          <p:cNvPr id="28681" name="Rectangle 9"/>
          <p:cNvSpPr>
            <a:spLocks noChangeArrowheads="1"/>
          </p:cNvSpPr>
          <p:nvPr/>
        </p:nvSpPr>
        <p:spPr bwMode="auto">
          <a:xfrm>
            <a:off x="990600" y="3048000"/>
            <a:ext cx="7315200" cy="457200"/>
          </a:xfrm>
          <a:prstGeom prst="rect">
            <a:avLst/>
          </a:prstGeom>
          <a:noFill/>
          <a:ln w="9525">
            <a:noFill/>
            <a:miter lim="800000"/>
            <a:headEnd/>
            <a:tailEnd/>
          </a:ln>
          <a:effectLst/>
        </p:spPr>
        <p:txBody>
          <a:bodyPr/>
          <a:lstStyle/>
          <a:p>
            <a:pPr marL="396875" indent="-396875">
              <a:lnSpc>
                <a:spcPct val="90000"/>
              </a:lnSpc>
              <a:spcBef>
                <a:spcPct val="20000"/>
              </a:spcBef>
              <a:spcAft>
                <a:spcPct val="35000"/>
              </a:spcAft>
              <a:buFont typeface="Times" charset="0"/>
              <a:buNone/>
              <a:tabLst>
                <a:tab pos="396875" algn="l"/>
              </a:tabLst>
            </a:pPr>
            <a:r>
              <a:rPr lang="en-US" altLang="en-US" sz="2600" b="1" i="1">
                <a:solidFill>
                  <a:srgbClr val="006696"/>
                </a:solidFill>
              </a:rPr>
              <a:t>		</a:t>
            </a:r>
            <a:r>
              <a:rPr lang="en-US" altLang="en-US" sz="2200" b="1" i="1">
                <a:solidFill>
                  <a:srgbClr val="006696"/>
                </a:solidFill>
              </a:rPr>
              <a:t>God is compared with the weaver.</a:t>
            </a:r>
          </a:p>
        </p:txBody>
      </p:sp>
      <p:pic>
        <p:nvPicPr>
          <p:cNvPr id="3082" name="Picture 12"/>
          <p:cNvPicPr>
            <a:picLocks noChangeAspect="1" noChangeArrowheads="1"/>
          </p:cNvPicPr>
          <p:nvPr/>
        </p:nvPicPr>
        <p:blipFill>
          <a:blip r:embed="rId2" cstate="print"/>
          <a:srcRect/>
          <a:stretch>
            <a:fillRect/>
          </a:stretch>
        </p:blipFill>
        <p:spPr bwMode="auto">
          <a:xfrm>
            <a:off x="6267450" y="285750"/>
            <a:ext cx="2409825" cy="9144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8679"/>
                                        </p:tgtEl>
                                        <p:attrNameLst>
                                          <p:attrName>style.visibility</p:attrName>
                                        </p:attrNameLst>
                                      </p:cBhvr>
                                      <p:to>
                                        <p:strVal val="visible"/>
                                      </p:to>
                                    </p:set>
                                    <p:anim calcmode="lin" valueType="num">
                                      <p:cBhvr>
                                        <p:cTn id="7" dur="500" fill="hold"/>
                                        <p:tgtEl>
                                          <p:spTgt spid="28679"/>
                                        </p:tgtEl>
                                        <p:attrNameLst>
                                          <p:attrName>ppt_x</p:attrName>
                                        </p:attrNameLst>
                                      </p:cBhvr>
                                      <p:tavLst>
                                        <p:tav tm="0">
                                          <p:val>
                                            <p:strVal val="#ppt_x-#ppt_w/2"/>
                                          </p:val>
                                        </p:tav>
                                        <p:tav tm="100000">
                                          <p:val>
                                            <p:strVal val="#ppt_x"/>
                                          </p:val>
                                        </p:tav>
                                      </p:tavLst>
                                    </p:anim>
                                    <p:anim calcmode="lin" valueType="num">
                                      <p:cBhvr>
                                        <p:cTn id="8" dur="500" fill="hold"/>
                                        <p:tgtEl>
                                          <p:spTgt spid="28679"/>
                                        </p:tgtEl>
                                        <p:attrNameLst>
                                          <p:attrName>ppt_y</p:attrName>
                                        </p:attrNameLst>
                                      </p:cBhvr>
                                      <p:tavLst>
                                        <p:tav tm="0">
                                          <p:val>
                                            <p:strVal val="#ppt_y"/>
                                          </p:val>
                                        </p:tav>
                                        <p:tav tm="100000">
                                          <p:val>
                                            <p:strVal val="#ppt_y"/>
                                          </p:val>
                                        </p:tav>
                                      </p:tavLst>
                                    </p:anim>
                                    <p:anim calcmode="lin" valueType="num">
                                      <p:cBhvr>
                                        <p:cTn id="9" dur="500" fill="hold"/>
                                        <p:tgtEl>
                                          <p:spTgt spid="28679"/>
                                        </p:tgtEl>
                                        <p:attrNameLst>
                                          <p:attrName>ppt_w</p:attrName>
                                        </p:attrNameLst>
                                      </p:cBhvr>
                                      <p:tavLst>
                                        <p:tav tm="0">
                                          <p:val>
                                            <p:fltVal val="0"/>
                                          </p:val>
                                        </p:tav>
                                        <p:tav tm="100000">
                                          <p:val>
                                            <p:strVal val="#ppt_w"/>
                                          </p:val>
                                        </p:tav>
                                      </p:tavLst>
                                    </p:anim>
                                    <p:anim calcmode="lin" valueType="num">
                                      <p:cBhvr>
                                        <p:cTn id="10" dur="500" fill="hold"/>
                                        <p:tgtEl>
                                          <p:spTgt spid="28679"/>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28674">
                                            <p:txEl>
                                              <p:pRg st="0" end="0"/>
                                            </p:txEl>
                                          </p:spTgt>
                                        </p:tgtEl>
                                        <p:attrNameLst>
                                          <p:attrName>style.visibility</p:attrName>
                                        </p:attrNameLst>
                                      </p:cBhvr>
                                      <p:to>
                                        <p:strVal val="visible"/>
                                      </p:to>
                                    </p:set>
                                    <p:anim calcmode="lin" valueType="num">
                                      <p:cBhvr additive="base">
                                        <p:cTn id="15" dur="500" fill="hold"/>
                                        <p:tgtEl>
                                          <p:spTgt spid="28674">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867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28681">
                                            <p:txEl>
                                              <p:pRg st="0" end="0"/>
                                            </p:txEl>
                                          </p:spTgt>
                                        </p:tgtEl>
                                        <p:attrNameLst>
                                          <p:attrName>style.visibility</p:attrName>
                                        </p:attrNameLst>
                                      </p:cBhvr>
                                      <p:to>
                                        <p:strVal val="visible"/>
                                      </p:to>
                                    </p:set>
                                    <p:anim calcmode="lin" valueType="num">
                                      <p:cBhvr additive="base">
                                        <p:cTn id="21" dur="500" fill="hold"/>
                                        <p:tgtEl>
                                          <p:spTgt spid="28681">
                                            <p:txEl>
                                              <p:pRg st="0" end="0"/>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8681">
                                            <p:txEl>
                                              <p:pRg st="0" end="0"/>
                                            </p:txEl>
                                          </p:spTgt>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28680"/>
                                        </p:tgtEl>
                                        <p:attrNameLst>
                                          <p:attrName>style.visibility</p:attrName>
                                        </p:attrNameLst>
                                      </p:cBhvr>
                                      <p:to>
                                        <p:strVal val="visible"/>
                                      </p:to>
                                    </p:set>
                                    <p:animEffect transition="in" filter="wipe(left)">
                                      <p:cBhvr>
                                        <p:cTn id="26" dur="500"/>
                                        <p:tgtEl>
                                          <p:spTgt spid="286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autoUpdateAnimBg="0"/>
      <p:bldP spid="28679" grpId="0" autoUpdateAnimBg="0"/>
      <p:bldP spid="28680" grpId="0" autoUpdateAnimBg="0"/>
      <p:bldP spid="2868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912813" y="1827213"/>
            <a:ext cx="7240587" cy="1906587"/>
          </a:xfrm>
          <a:prstGeom prst="rect">
            <a:avLst/>
          </a:prstGeom>
          <a:noFill/>
          <a:ln w="9525">
            <a:noFill/>
            <a:miter lim="800000"/>
            <a:headEnd/>
            <a:tailEnd/>
          </a:ln>
          <a:effectLst/>
        </p:spPr>
        <p:txBody>
          <a:bodyPr/>
          <a:lstStyle/>
          <a:p>
            <a:pPr marL="396875" indent="-396875">
              <a:lnSpc>
                <a:spcPct val="90000"/>
              </a:lnSpc>
              <a:spcBef>
                <a:spcPct val="20000"/>
              </a:spcBef>
              <a:spcAft>
                <a:spcPct val="35000"/>
              </a:spcAft>
              <a:buFont typeface="Times" charset="0"/>
              <a:buNone/>
              <a:tabLst>
                <a:tab pos="396875" algn="l"/>
              </a:tabLst>
            </a:pPr>
            <a:r>
              <a:rPr lang="en-US" altLang="en-US" sz="2000" b="1"/>
              <a:t>4.  </a:t>
            </a:r>
            <a:r>
              <a:rPr lang="en-US" altLang="en-US" sz="2000" b="1">
                <a:solidFill>
                  <a:srgbClr val="CB6600"/>
                </a:solidFill>
              </a:rPr>
              <a:t>CLARIFY MEANING </a:t>
            </a:r>
            <a:r>
              <a:rPr lang="en-US" altLang="en-US" sz="2200" b="1"/>
              <a:t>Review the examples of archaic language and inverted syntax you recorded as you read the poems. How would you restate lines 19–20 of “Upon the Burning of Our House”: “He might of all justly bereft, / But yet sufficient for us left”?</a:t>
            </a:r>
          </a:p>
        </p:txBody>
      </p:sp>
      <p:sp>
        <p:nvSpPr>
          <p:cNvPr id="4099" name="Rectangle 3"/>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4100" name="AutoShape 4"/>
          <p:cNvSpPr>
            <a:spLocks noChangeAspect="1" noChangeArrowheads="1"/>
          </p:cNvSpPr>
          <p:nvPr/>
        </p:nvSpPr>
        <p:spPr bwMode="auto">
          <a:xfrm>
            <a:off x="6075363" y="228600"/>
            <a:ext cx="2770187" cy="990600"/>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sp>
        <p:nvSpPr>
          <p:cNvPr id="4101" name="Rectangle 5"/>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4102" name="Text Box 6"/>
          <p:cNvSpPr txBox="1">
            <a:spLocks noChangeArrowheads="1"/>
          </p:cNvSpPr>
          <p:nvPr/>
        </p:nvSpPr>
        <p:spPr bwMode="auto">
          <a:xfrm>
            <a:off x="455613" y="455613"/>
            <a:ext cx="2576512" cy="396875"/>
          </a:xfrm>
          <a:prstGeom prst="rect">
            <a:avLst/>
          </a:prstGeom>
          <a:noFill/>
          <a:ln w="9525">
            <a:noFill/>
            <a:miter lim="800000"/>
            <a:headEnd/>
            <a:tailEnd/>
          </a:ln>
          <a:effectLst/>
        </p:spPr>
        <p:txBody>
          <a:bodyPr>
            <a:spAutoFit/>
          </a:bodyPr>
          <a:lstStyle/>
          <a:p>
            <a:pPr>
              <a:spcBef>
                <a:spcPct val="50000"/>
              </a:spcBef>
            </a:pPr>
            <a:r>
              <a:rPr lang="en-US" altLang="en-US" sz="2000" b="1" i="1">
                <a:solidFill>
                  <a:schemeClr val="bg1"/>
                </a:solidFill>
              </a:rPr>
              <a:t>After Reading</a:t>
            </a:r>
            <a:endParaRPr lang="en-US" altLang="en-US" sz="2000" b="1" i="1">
              <a:solidFill>
                <a:srgbClr val="1E8AA1"/>
              </a:solidFill>
            </a:endParaRPr>
          </a:p>
        </p:txBody>
      </p:sp>
      <p:sp>
        <p:nvSpPr>
          <p:cNvPr id="29703" name="Text Box 7"/>
          <p:cNvSpPr txBox="1">
            <a:spLocks noChangeArrowheads="1"/>
          </p:cNvSpPr>
          <p:nvPr/>
        </p:nvSpPr>
        <p:spPr bwMode="auto">
          <a:xfrm>
            <a:off x="912813" y="1141413"/>
            <a:ext cx="5106987" cy="579437"/>
          </a:xfrm>
          <a:prstGeom prst="rect">
            <a:avLst/>
          </a:prstGeom>
          <a:noFill/>
          <a:ln w="9525">
            <a:noFill/>
            <a:miter lim="800000"/>
            <a:headEnd/>
            <a:tailEnd/>
          </a:ln>
          <a:effectLst/>
        </p:spPr>
        <p:txBody>
          <a:bodyPr>
            <a:spAutoFit/>
          </a:bodyPr>
          <a:lstStyle/>
          <a:p>
            <a:pPr eaLnBrk="0" hangingPunct="0"/>
            <a:r>
              <a:rPr lang="en-US" altLang="en-US" sz="3200" b="1">
                <a:solidFill>
                  <a:srgbClr val="C20000"/>
                </a:solidFill>
              </a:rPr>
              <a:t>Literary Analysis</a:t>
            </a:r>
            <a:endParaRPr lang="en-US" altLang="en-US" sz="1200">
              <a:solidFill>
                <a:srgbClr val="000099"/>
              </a:solidFill>
            </a:endParaRPr>
          </a:p>
        </p:txBody>
      </p:sp>
      <p:sp>
        <p:nvSpPr>
          <p:cNvPr id="29704" name="Text Box 8"/>
          <p:cNvSpPr txBox="1">
            <a:spLocks noChangeArrowheads="1"/>
          </p:cNvSpPr>
          <p:nvPr/>
        </p:nvSpPr>
        <p:spPr bwMode="auto">
          <a:xfrm>
            <a:off x="7696200" y="6324600"/>
            <a:ext cx="1289050" cy="274638"/>
          </a:xfrm>
          <a:prstGeom prst="rect">
            <a:avLst/>
          </a:prstGeom>
          <a:noFill/>
          <a:ln w="9525">
            <a:noFill/>
            <a:miter lim="800000"/>
            <a:headEnd/>
            <a:tailEnd/>
          </a:ln>
          <a:effectLst/>
        </p:spPr>
        <p:txBody>
          <a:bodyPr>
            <a:spAutoFit/>
          </a:bodyPr>
          <a:lstStyle/>
          <a:p>
            <a:pPr algn="r" eaLnBrk="0" hangingPunct="0"/>
            <a:r>
              <a:rPr lang="en-US" altLang="en-US" sz="1200" b="1" i="1">
                <a:solidFill>
                  <a:srgbClr val="000099"/>
                </a:solidFill>
              </a:rPr>
              <a:t>. . .continued</a:t>
            </a:r>
          </a:p>
        </p:txBody>
      </p:sp>
      <p:sp>
        <p:nvSpPr>
          <p:cNvPr id="29705" name="Rectangle 9"/>
          <p:cNvSpPr>
            <a:spLocks noChangeArrowheads="1"/>
          </p:cNvSpPr>
          <p:nvPr/>
        </p:nvSpPr>
        <p:spPr bwMode="auto">
          <a:xfrm>
            <a:off x="990600" y="4038600"/>
            <a:ext cx="7315200" cy="762000"/>
          </a:xfrm>
          <a:prstGeom prst="rect">
            <a:avLst/>
          </a:prstGeom>
          <a:noFill/>
          <a:ln w="9525">
            <a:noFill/>
            <a:miter lim="800000"/>
            <a:headEnd/>
            <a:tailEnd/>
          </a:ln>
          <a:effectLst/>
        </p:spPr>
        <p:txBody>
          <a:bodyPr/>
          <a:lstStyle/>
          <a:p>
            <a:pPr marL="396875" indent="-396875">
              <a:lnSpc>
                <a:spcPct val="90000"/>
              </a:lnSpc>
              <a:spcBef>
                <a:spcPct val="20000"/>
              </a:spcBef>
              <a:spcAft>
                <a:spcPct val="35000"/>
              </a:spcAft>
              <a:buFont typeface="Times" charset="0"/>
              <a:buNone/>
              <a:tabLst>
                <a:tab pos="396875" algn="l"/>
              </a:tabLst>
            </a:pPr>
            <a:r>
              <a:rPr lang="en-US" altLang="en-US" sz="2600" b="1" i="1">
                <a:solidFill>
                  <a:srgbClr val="006696"/>
                </a:solidFill>
              </a:rPr>
              <a:t>		</a:t>
            </a:r>
            <a:r>
              <a:rPr lang="en-US" altLang="en-US" sz="2200" b="1" i="1">
                <a:solidFill>
                  <a:srgbClr val="006696"/>
                </a:solidFill>
              </a:rPr>
              <a:t>God is entitled to take everything away but will meet our needs.</a:t>
            </a:r>
          </a:p>
        </p:txBody>
      </p:sp>
      <p:pic>
        <p:nvPicPr>
          <p:cNvPr id="4106" name="Picture 10"/>
          <p:cNvPicPr>
            <a:picLocks noChangeAspect="1" noChangeArrowheads="1"/>
          </p:cNvPicPr>
          <p:nvPr/>
        </p:nvPicPr>
        <p:blipFill>
          <a:blip r:embed="rId2" cstate="print"/>
          <a:srcRect/>
          <a:stretch>
            <a:fillRect/>
          </a:stretch>
        </p:blipFill>
        <p:spPr bwMode="auto">
          <a:xfrm>
            <a:off x="6267450" y="285750"/>
            <a:ext cx="2409825" cy="9144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9703"/>
                                        </p:tgtEl>
                                        <p:attrNameLst>
                                          <p:attrName>style.visibility</p:attrName>
                                        </p:attrNameLst>
                                      </p:cBhvr>
                                      <p:to>
                                        <p:strVal val="visible"/>
                                      </p:to>
                                    </p:set>
                                    <p:anim calcmode="lin" valueType="num">
                                      <p:cBhvr>
                                        <p:cTn id="7" dur="500" fill="hold"/>
                                        <p:tgtEl>
                                          <p:spTgt spid="29703"/>
                                        </p:tgtEl>
                                        <p:attrNameLst>
                                          <p:attrName>ppt_x</p:attrName>
                                        </p:attrNameLst>
                                      </p:cBhvr>
                                      <p:tavLst>
                                        <p:tav tm="0">
                                          <p:val>
                                            <p:strVal val="#ppt_x-#ppt_w/2"/>
                                          </p:val>
                                        </p:tav>
                                        <p:tav tm="100000">
                                          <p:val>
                                            <p:strVal val="#ppt_x"/>
                                          </p:val>
                                        </p:tav>
                                      </p:tavLst>
                                    </p:anim>
                                    <p:anim calcmode="lin" valueType="num">
                                      <p:cBhvr>
                                        <p:cTn id="8" dur="500" fill="hold"/>
                                        <p:tgtEl>
                                          <p:spTgt spid="29703"/>
                                        </p:tgtEl>
                                        <p:attrNameLst>
                                          <p:attrName>ppt_y</p:attrName>
                                        </p:attrNameLst>
                                      </p:cBhvr>
                                      <p:tavLst>
                                        <p:tav tm="0">
                                          <p:val>
                                            <p:strVal val="#ppt_y"/>
                                          </p:val>
                                        </p:tav>
                                        <p:tav tm="100000">
                                          <p:val>
                                            <p:strVal val="#ppt_y"/>
                                          </p:val>
                                        </p:tav>
                                      </p:tavLst>
                                    </p:anim>
                                    <p:anim calcmode="lin" valueType="num">
                                      <p:cBhvr>
                                        <p:cTn id="9" dur="500" fill="hold"/>
                                        <p:tgtEl>
                                          <p:spTgt spid="29703"/>
                                        </p:tgtEl>
                                        <p:attrNameLst>
                                          <p:attrName>ppt_w</p:attrName>
                                        </p:attrNameLst>
                                      </p:cBhvr>
                                      <p:tavLst>
                                        <p:tav tm="0">
                                          <p:val>
                                            <p:fltVal val="0"/>
                                          </p:val>
                                        </p:tav>
                                        <p:tav tm="100000">
                                          <p:val>
                                            <p:strVal val="#ppt_w"/>
                                          </p:val>
                                        </p:tav>
                                      </p:tavLst>
                                    </p:anim>
                                    <p:anim calcmode="lin" valueType="num">
                                      <p:cBhvr>
                                        <p:cTn id="10" dur="500" fill="hold"/>
                                        <p:tgtEl>
                                          <p:spTgt spid="29703"/>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29698">
                                            <p:txEl>
                                              <p:pRg st="0" end="0"/>
                                            </p:txEl>
                                          </p:spTgt>
                                        </p:tgtEl>
                                        <p:attrNameLst>
                                          <p:attrName>style.visibility</p:attrName>
                                        </p:attrNameLst>
                                      </p:cBhvr>
                                      <p:to>
                                        <p:strVal val="visible"/>
                                      </p:to>
                                    </p:set>
                                    <p:anim calcmode="lin" valueType="num">
                                      <p:cBhvr additive="base">
                                        <p:cTn id="15" dur="500" fill="hold"/>
                                        <p:tgtEl>
                                          <p:spTgt spid="29698">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969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29705">
                                            <p:txEl>
                                              <p:pRg st="0" end="0"/>
                                            </p:txEl>
                                          </p:spTgt>
                                        </p:tgtEl>
                                        <p:attrNameLst>
                                          <p:attrName>style.visibility</p:attrName>
                                        </p:attrNameLst>
                                      </p:cBhvr>
                                      <p:to>
                                        <p:strVal val="visible"/>
                                      </p:to>
                                    </p:set>
                                    <p:anim calcmode="lin" valueType="num">
                                      <p:cBhvr additive="base">
                                        <p:cTn id="21" dur="500" fill="hold"/>
                                        <p:tgtEl>
                                          <p:spTgt spid="29705">
                                            <p:txEl>
                                              <p:pRg st="0" end="0"/>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9705">
                                            <p:txEl>
                                              <p:pRg st="0" end="0"/>
                                            </p:txEl>
                                          </p:spTgt>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29704"/>
                                        </p:tgtEl>
                                        <p:attrNameLst>
                                          <p:attrName>style.visibility</p:attrName>
                                        </p:attrNameLst>
                                      </p:cBhvr>
                                      <p:to>
                                        <p:strVal val="visible"/>
                                      </p:to>
                                    </p:set>
                                    <p:animEffect transition="in" filter="wipe(left)">
                                      <p:cBhvr>
                                        <p:cTn id="26" dur="500"/>
                                        <p:tgtEl>
                                          <p:spTgt spid="297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autoUpdateAnimBg="0"/>
      <p:bldP spid="29703" grpId="0" autoUpdateAnimBg="0"/>
      <p:bldP spid="29704" grpId="0" autoUpdateAnimBg="0"/>
      <p:bldP spid="2970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912813" y="1827213"/>
            <a:ext cx="7240587" cy="1677987"/>
          </a:xfrm>
          <a:prstGeom prst="rect">
            <a:avLst/>
          </a:prstGeom>
          <a:noFill/>
          <a:ln w="9525">
            <a:noFill/>
            <a:miter lim="800000"/>
            <a:headEnd/>
            <a:tailEnd/>
          </a:ln>
          <a:effectLst/>
        </p:spPr>
        <p:txBody>
          <a:bodyPr/>
          <a:lstStyle/>
          <a:p>
            <a:pPr marL="396875" indent="-396875">
              <a:lnSpc>
                <a:spcPct val="90000"/>
              </a:lnSpc>
              <a:spcBef>
                <a:spcPct val="20000"/>
              </a:spcBef>
              <a:spcAft>
                <a:spcPct val="35000"/>
              </a:spcAft>
              <a:buFont typeface="Times" charset="0"/>
              <a:buNone/>
              <a:tabLst>
                <a:tab pos="396875" algn="l"/>
              </a:tabLst>
            </a:pPr>
            <a:r>
              <a:rPr lang="en-US" altLang="en-US" sz="2000" b="1"/>
              <a:t>5.  </a:t>
            </a:r>
            <a:r>
              <a:rPr lang="en-US" altLang="en-US" sz="2000" b="1">
                <a:solidFill>
                  <a:srgbClr val="CB6600"/>
                </a:solidFill>
              </a:rPr>
              <a:t>DRAW CONCLUSIONS </a:t>
            </a:r>
            <a:r>
              <a:rPr lang="en-US" altLang="en-US" sz="2200" b="1"/>
              <a:t>Use details from the two poems by Anne Bradstreet to explain what she reveals about her</a:t>
            </a:r>
          </a:p>
          <a:p>
            <a:pPr marL="396875" indent="-396875">
              <a:lnSpc>
                <a:spcPct val="90000"/>
              </a:lnSpc>
              <a:spcBef>
                <a:spcPct val="20000"/>
              </a:spcBef>
              <a:spcAft>
                <a:spcPct val="35000"/>
              </a:spcAft>
              <a:buFont typeface="Times" charset="0"/>
              <a:buNone/>
              <a:tabLst>
                <a:tab pos="396875" algn="l"/>
              </a:tabLst>
            </a:pPr>
            <a:r>
              <a:rPr lang="en-US" altLang="en-US" sz="2200" b="1"/>
              <a:t>	• marriage • religious beliefs • daily life</a:t>
            </a:r>
          </a:p>
          <a:p>
            <a:pPr marL="396875" indent="-396875">
              <a:lnSpc>
                <a:spcPct val="90000"/>
              </a:lnSpc>
              <a:spcBef>
                <a:spcPct val="20000"/>
              </a:spcBef>
              <a:spcAft>
                <a:spcPct val="35000"/>
              </a:spcAft>
              <a:buFont typeface="Times" charset="0"/>
              <a:buNone/>
              <a:tabLst>
                <a:tab pos="396875" algn="l"/>
              </a:tabLst>
            </a:pPr>
            <a:endParaRPr lang="en-US" altLang="en-US" sz="2600" b="1" i="1">
              <a:solidFill>
                <a:srgbClr val="006696"/>
              </a:solidFill>
            </a:endParaRPr>
          </a:p>
        </p:txBody>
      </p:sp>
      <p:sp>
        <p:nvSpPr>
          <p:cNvPr id="5123" name="Rectangle 3"/>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5124" name="AutoShape 4"/>
          <p:cNvSpPr>
            <a:spLocks noChangeAspect="1" noChangeArrowheads="1"/>
          </p:cNvSpPr>
          <p:nvPr/>
        </p:nvSpPr>
        <p:spPr bwMode="auto">
          <a:xfrm>
            <a:off x="6075363" y="228600"/>
            <a:ext cx="2770187" cy="990600"/>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sp>
        <p:nvSpPr>
          <p:cNvPr id="5125" name="Rectangle 5"/>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5126" name="Text Box 6"/>
          <p:cNvSpPr txBox="1">
            <a:spLocks noChangeArrowheads="1"/>
          </p:cNvSpPr>
          <p:nvPr/>
        </p:nvSpPr>
        <p:spPr bwMode="auto">
          <a:xfrm>
            <a:off x="455613" y="455613"/>
            <a:ext cx="2576512" cy="396875"/>
          </a:xfrm>
          <a:prstGeom prst="rect">
            <a:avLst/>
          </a:prstGeom>
          <a:noFill/>
          <a:ln w="9525">
            <a:noFill/>
            <a:miter lim="800000"/>
            <a:headEnd/>
            <a:tailEnd/>
          </a:ln>
          <a:effectLst/>
        </p:spPr>
        <p:txBody>
          <a:bodyPr>
            <a:spAutoFit/>
          </a:bodyPr>
          <a:lstStyle/>
          <a:p>
            <a:pPr>
              <a:spcBef>
                <a:spcPct val="50000"/>
              </a:spcBef>
            </a:pPr>
            <a:r>
              <a:rPr lang="en-US" altLang="en-US" sz="2000" b="1" i="1">
                <a:solidFill>
                  <a:schemeClr val="bg1"/>
                </a:solidFill>
              </a:rPr>
              <a:t>After Reading</a:t>
            </a:r>
            <a:endParaRPr lang="en-US" altLang="en-US" sz="2000" b="1" i="1">
              <a:solidFill>
                <a:srgbClr val="1E8AA1"/>
              </a:solidFill>
            </a:endParaRPr>
          </a:p>
        </p:txBody>
      </p:sp>
      <p:sp>
        <p:nvSpPr>
          <p:cNvPr id="30727" name="Text Box 7"/>
          <p:cNvSpPr txBox="1">
            <a:spLocks noChangeArrowheads="1"/>
          </p:cNvSpPr>
          <p:nvPr/>
        </p:nvSpPr>
        <p:spPr bwMode="auto">
          <a:xfrm>
            <a:off x="912813" y="1141413"/>
            <a:ext cx="5106987" cy="579437"/>
          </a:xfrm>
          <a:prstGeom prst="rect">
            <a:avLst/>
          </a:prstGeom>
          <a:noFill/>
          <a:ln w="9525">
            <a:noFill/>
            <a:miter lim="800000"/>
            <a:headEnd/>
            <a:tailEnd/>
          </a:ln>
          <a:effectLst/>
        </p:spPr>
        <p:txBody>
          <a:bodyPr>
            <a:spAutoFit/>
          </a:bodyPr>
          <a:lstStyle/>
          <a:p>
            <a:pPr eaLnBrk="0" hangingPunct="0"/>
            <a:r>
              <a:rPr lang="en-US" altLang="en-US" sz="3200" b="1">
                <a:solidFill>
                  <a:srgbClr val="C20000"/>
                </a:solidFill>
              </a:rPr>
              <a:t>Literary Analysis </a:t>
            </a:r>
            <a:r>
              <a:rPr lang="en-US" altLang="en-US" sz="1200" b="1">
                <a:solidFill>
                  <a:srgbClr val="000099"/>
                </a:solidFill>
              </a:rPr>
              <a:t>continued</a:t>
            </a:r>
            <a:endParaRPr lang="en-US" altLang="en-US" sz="1200">
              <a:solidFill>
                <a:srgbClr val="000099"/>
              </a:solidFill>
            </a:endParaRPr>
          </a:p>
        </p:txBody>
      </p:sp>
      <p:sp>
        <p:nvSpPr>
          <p:cNvPr id="30728" name="Text Box 8"/>
          <p:cNvSpPr txBox="1">
            <a:spLocks noChangeArrowheads="1"/>
          </p:cNvSpPr>
          <p:nvPr/>
        </p:nvSpPr>
        <p:spPr bwMode="auto">
          <a:xfrm>
            <a:off x="7696200" y="6324600"/>
            <a:ext cx="1289050" cy="274638"/>
          </a:xfrm>
          <a:prstGeom prst="rect">
            <a:avLst/>
          </a:prstGeom>
          <a:noFill/>
          <a:ln w="9525">
            <a:noFill/>
            <a:miter lim="800000"/>
            <a:headEnd/>
            <a:tailEnd/>
          </a:ln>
          <a:effectLst/>
        </p:spPr>
        <p:txBody>
          <a:bodyPr>
            <a:spAutoFit/>
          </a:bodyPr>
          <a:lstStyle/>
          <a:p>
            <a:pPr algn="r" eaLnBrk="0" hangingPunct="0"/>
            <a:r>
              <a:rPr lang="en-US" altLang="en-US" sz="1200" b="1" i="1">
                <a:solidFill>
                  <a:srgbClr val="000099"/>
                </a:solidFill>
              </a:rPr>
              <a:t>. . .continued</a:t>
            </a:r>
          </a:p>
        </p:txBody>
      </p:sp>
      <p:sp>
        <p:nvSpPr>
          <p:cNvPr id="30729" name="Rectangle 9"/>
          <p:cNvSpPr>
            <a:spLocks noChangeArrowheads="1"/>
          </p:cNvSpPr>
          <p:nvPr/>
        </p:nvSpPr>
        <p:spPr bwMode="auto">
          <a:xfrm>
            <a:off x="990600" y="3581400"/>
            <a:ext cx="7315200" cy="1676400"/>
          </a:xfrm>
          <a:prstGeom prst="rect">
            <a:avLst/>
          </a:prstGeom>
          <a:noFill/>
          <a:ln w="9525">
            <a:noFill/>
            <a:miter lim="800000"/>
            <a:headEnd/>
            <a:tailEnd/>
          </a:ln>
          <a:effectLst/>
        </p:spPr>
        <p:txBody>
          <a:bodyPr/>
          <a:lstStyle/>
          <a:p>
            <a:pPr marL="396875" indent="-396875">
              <a:lnSpc>
                <a:spcPct val="90000"/>
              </a:lnSpc>
              <a:spcBef>
                <a:spcPct val="20000"/>
              </a:spcBef>
              <a:spcAft>
                <a:spcPct val="35000"/>
              </a:spcAft>
              <a:buFont typeface="Times" charset="0"/>
              <a:buNone/>
              <a:tabLst>
                <a:tab pos="396875" algn="l"/>
              </a:tabLst>
            </a:pPr>
            <a:r>
              <a:rPr lang="en-US" altLang="en-US" sz="2600" b="1" i="1">
                <a:solidFill>
                  <a:srgbClr val="006696"/>
                </a:solidFill>
              </a:rPr>
              <a:t>		</a:t>
            </a:r>
            <a:r>
              <a:rPr lang="en-US" altLang="en-US" sz="2200" b="1" i="1">
                <a:solidFill>
                  <a:srgbClr val="006696"/>
                </a:solidFill>
              </a:rPr>
              <a:t>“To My Dear and Loving Husband”: Lines 1–4 suggest a strong, loving marriage. </a:t>
            </a:r>
          </a:p>
          <a:p>
            <a:pPr marL="396875" indent="-396875">
              <a:lnSpc>
                <a:spcPct val="90000"/>
              </a:lnSpc>
              <a:spcBef>
                <a:spcPct val="20000"/>
              </a:spcBef>
              <a:spcAft>
                <a:spcPct val="35000"/>
              </a:spcAft>
              <a:buFont typeface="Times" charset="0"/>
              <a:buNone/>
              <a:tabLst>
                <a:tab pos="396875" algn="l"/>
              </a:tabLst>
            </a:pPr>
            <a:r>
              <a:rPr lang="en-US" altLang="en-US" sz="2200" b="1" i="1">
                <a:solidFill>
                  <a:srgbClr val="006696"/>
                </a:solidFill>
              </a:rPr>
              <a:t>		“Upon the Burning of Our House”: Lines 19–20 and 49–54 reveal a strong faith in God; </a:t>
            </a:r>
          </a:p>
          <a:p>
            <a:pPr marL="396875" indent="-396875">
              <a:lnSpc>
                <a:spcPct val="90000"/>
              </a:lnSpc>
              <a:spcBef>
                <a:spcPct val="20000"/>
              </a:spcBef>
              <a:spcAft>
                <a:spcPct val="35000"/>
              </a:spcAft>
              <a:buFont typeface="Times" charset="0"/>
              <a:buNone/>
              <a:tabLst>
                <a:tab pos="396875" algn="l"/>
              </a:tabLst>
            </a:pPr>
            <a:r>
              <a:rPr lang="en-US" altLang="en-US" sz="2200" b="1" i="1">
                <a:solidFill>
                  <a:srgbClr val="006696"/>
                </a:solidFill>
              </a:rPr>
              <a:t>		lines 25–34 suggest a happy and sociable daily life.</a:t>
            </a:r>
          </a:p>
        </p:txBody>
      </p:sp>
      <p:pic>
        <p:nvPicPr>
          <p:cNvPr id="5130" name="Picture 10"/>
          <p:cNvPicPr>
            <a:picLocks noChangeAspect="1" noChangeArrowheads="1"/>
          </p:cNvPicPr>
          <p:nvPr/>
        </p:nvPicPr>
        <p:blipFill>
          <a:blip r:embed="rId2" cstate="print"/>
          <a:srcRect/>
          <a:stretch>
            <a:fillRect/>
          </a:stretch>
        </p:blipFill>
        <p:spPr bwMode="auto">
          <a:xfrm>
            <a:off x="6267450" y="285750"/>
            <a:ext cx="2409825" cy="9144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30727"/>
                                        </p:tgtEl>
                                        <p:attrNameLst>
                                          <p:attrName>style.visibility</p:attrName>
                                        </p:attrNameLst>
                                      </p:cBhvr>
                                      <p:to>
                                        <p:strVal val="visible"/>
                                      </p:to>
                                    </p:set>
                                    <p:anim calcmode="lin" valueType="num">
                                      <p:cBhvr>
                                        <p:cTn id="7" dur="500" fill="hold"/>
                                        <p:tgtEl>
                                          <p:spTgt spid="30727"/>
                                        </p:tgtEl>
                                        <p:attrNameLst>
                                          <p:attrName>ppt_x</p:attrName>
                                        </p:attrNameLst>
                                      </p:cBhvr>
                                      <p:tavLst>
                                        <p:tav tm="0">
                                          <p:val>
                                            <p:strVal val="#ppt_x-#ppt_w/2"/>
                                          </p:val>
                                        </p:tav>
                                        <p:tav tm="100000">
                                          <p:val>
                                            <p:strVal val="#ppt_x"/>
                                          </p:val>
                                        </p:tav>
                                      </p:tavLst>
                                    </p:anim>
                                    <p:anim calcmode="lin" valueType="num">
                                      <p:cBhvr>
                                        <p:cTn id="8" dur="500" fill="hold"/>
                                        <p:tgtEl>
                                          <p:spTgt spid="30727"/>
                                        </p:tgtEl>
                                        <p:attrNameLst>
                                          <p:attrName>ppt_y</p:attrName>
                                        </p:attrNameLst>
                                      </p:cBhvr>
                                      <p:tavLst>
                                        <p:tav tm="0">
                                          <p:val>
                                            <p:strVal val="#ppt_y"/>
                                          </p:val>
                                        </p:tav>
                                        <p:tav tm="100000">
                                          <p:val>
                                            <p:strVal val="#ppt_y"/>
                                          </p:val>
                                        </p:tav>
                                      </p:tavLst>
                                    </p:anim>
                                    <p:anim calcmode="lin" valueType="num">
                                      <p:cBhvr>
                                        <p:cTn id="9" dur="500" fill="hold"/>
                                        <p:tgtEl>
                                          <p:spTgt spid="30727"/>
                                        </p:tgtEl>
                                        <p:attrNameLst>
                                          <p:attrName>ppt_w</p:attrName>
                                        </p:attrNameLst>
                                      </p:cBhvr>
                                      <p:tavLst>
                                        <p:tav tm="0">
                                          <p:val>
                                            <p:fltVal val="0"/>
                                          </p:val>
                                        </p:tav>
                                        <p:tav tm="100000">
                                          <p:val>
                                            <p:strVal val="#ppt_w"/>
                                          </p:val>
                                        </p:tav>
                                      </p:tavLst>
                                    </p:anim>
                                    <p:anim calcmode="lin" valueType="num">
                                      <p:cBhvr>
                                        <p:cTn id="10" dur="500" fill="hold"/>
                                        <p:tgtEl>
                                          <p:spTgt spid="30727"/>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0722">
                                            <p:txEl>
                                              <p:pRg st="0" end="0"/>
                                            </p:txEl>
                                          </p:spTgt>
                                        </p:tgtEl>
                                        <p:attrNameLst>
                                          <p:attrName>style.visibility</p:attrName>
                                        </p:attrNameLst>
                                      </p:cBhvr>
                                      <p:to>
                                        <p:strVal val="visible"/>
                                      </p:to>
                                    </p:set>
                                    <p:anim calcmode="lin" valueType="num">
                                      <p:cBhvr additive="base">
                                        <p:cTn id="15" dur="500" fill="hold"/>
                                        <p:tgtEl>
                                          <p:spTgt spid="30722">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0722">
                                            <p:txEl>
                                              <p:pRg st="0" end="0"/>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0722">
                                            <p:txEl>
                                              <p:pRg st="1" end="1"/>
                                            </p:txEl>
                                          </p:spTgt>
                                        </p:tgtEl>
                                        <p:attrNameLst>
                                          <p:attrName>style.visibility</p:attrName>
                                        </p:attrNameLst>
                                      </p:cBhvr>
                                      <p:to>
                                        <p:strVal val="visible"/>
                                      </p:to>
                                    </p:set>
                                    <p:anim calcmode="lin" valueType="num">
                                      <p:cBhvr additive="base">
                                        <p:cTn id="19" dur="500" fill="hold"/>
                                        <p:tgtEl>
                                          <p:spTgt spid="30722">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2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29">
                                            <p:txEl>
                                              <p:pRg st="0" end="0"/>
                                            </p:txEl>
                                          </p:spTgt>
                                        </p:tgtEl>
                                        <p:attrNameLst>
                                          <p:attrName>style.visibility</p:attrName>
                                        </p:attrNameLst>
                                      </p:cBhvr>
                                      <p:to>
                                        <p:strVal val="visible"/>
                                      </p:to>
                                    </p:set>
                                    <p:anim calcmode="lin" valueType="num">
                                      <p:cBhvr additive="base">
                                        <p:cTn id="25" dur="500" fill="hold"/>
                                        <p:tgtEl>
                                          <p:spTgt spid="30729">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2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0729">
                                            <p:txEl>
                                              <p:pRg st="1" end="1"/>
                                            </p:txEl>
                                          </p:spTgt>
                                        </p:tgtEl>
                                        <p:attrNameLst>
                                          <p:attrName>style.visibility</p:attrName>
                                        </p:attrNameLst>
                                      </p:cBhvr>
                                      <p:to>
                                        <p:strVal val="visible"/>
                                      </p:to>
                                    </p:set>
                                    <p:anim calcmode="lin" valueType="num">
                                      <p:cBhvr additive="base">
                                        <p:cTn id="31" dur="500" fill="hold"/>
                                        <p:tgtEl>
                                          <p:spTgt spid="30729">
                                            <p:txEl>
                                              <p:pRg st="1" end="1"/>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072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0729">
                                            <p:txEl>
                                              <p:pRg st="2" end="2"/>
                                            </p:txEl>
                                          </p:spTgt>
                                        </p:tgtEl>
                                        <p:attrNameLst>
                                          <p:attrName>style.visibility</p:attrName>
                                        </p:attrNameLst>
                                      </p:cBhvr>
                                      <p:to>
                                        <p:strVal val="visible"/>
                                      </p:to>
                                    </p:set>
                                    <p:anim calcmode="lin" valueType="num">
                                      <p:cBhvr additive="base">
                                        <p:cTn id="37" dur="500" fill="hold"/>
                                        <p:tgtEl>
                                          <p:spTgt spid="30729">
                                            <p:txEl>
                                              <p:pRg st="2" end="2"/>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0729">
                                            <p:txEl>
                                              <p:pRg st="2" end="2"/>
                                            </p:txEl>
                                          </p:spTgt>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500"/>
                            </p:stCondLst>
                            <p:childTnLst>
                              <p:par>
                                <p:cTn id="40" presetID="22" presetClass="entr" presetSubtype="8" fill="hold" grpId="0" nodeType="afterEffect">
                                  <p:stCondLst>
                                    <p:cond delay="0"/>
                                  </p:stCondLst>
                                  <p:childTnLst>
                                    <p:set>
                                      <p:cBhvr>
                                        <p:cTn id="41" dur="1" fill="hold">
                                          <p:stCondLst>
                                            <p:cond delay="0"/>
                                          </p:stCondLst>
                                        </p:cTn>
                                        <p:tgtEl>
                                          <p:spTgt spid="30728"/>
                                        </p:tgtEl>
                                        <p:attrNameLst>
                                          <p:attrName>style.visibility</p:attrName>
                                        </p:attrNameLst>
                                      </p:cBhvr>
                                      <p:to>
                                        <p:strVal val="visible"/>
                                      </p:to>
                                    </p:set>
                                    <p:animEffect transition="in" filter="wipe(left)">
                                      <p:cBhvr>
                                        <p:cTn id="42" dur="500"/>
                                        <p:tgtEl>
                                          <p:spTgt spid="30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autoUpdateAnimBg="0"/>
      <p:bldP spid="30727" grpId="0" autoUpdateAnimBg="0"/>
      <p:bldP spid="30728" grpId="0" autoUpdateAnimBg="0"/>
      <p:bldP spid="3072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912813" y="1827213"/>
            <a:ext cx="7240587" cy="992187"/>
          </a:xfrm>
          <a:prstGeom prst="rect">
            <a:avLst/>
          </a:prstGeom>
          <a:noFill/>
          <a:ln w="9525">
            <a:noFill/>
            <a:miter lim="800000"/>
            <a:headEnd/>
            <a:tailEnd/>
          </a:ln>
          <a:effectLst/>
        </p:spPr>
        <p:txBody>
          <a:bodyPr/>
          <a:lstStyle/>
          <a:p>
            <a:pPr marL="396875" indent="-396875">
              <a:lnSpc>
                <a:spcPct val="90000"/>
              </a:lnSpc>
              <a:spcBef>
                <a:spcPct val="20000"/>
              </a:spcBef>
              <a:spcAft>
                <a:spcPct val="35000"/>
              </a:spcAft>
              <a:buFont typeface="Times" charset="0"/>
              <a:buNone/>
              <a:tabLst>
                <a:tab pos="396875" algn="l"/>
              </a:tabLst>
            </a:pPr>
            <a:r>
              <a:rPr lang="en-US" altLang="en-US" sz="2000" b="1"/>
              <a:t>6.  </a:t>
            </a:r>
            <a:r>
              <a:rPr lang="en-US" altLang="en-US" sz="2000" b="1">
                <a:solidFill>
                  <a:srgbClr val="CB6600"/>
                </a:solidFill>
              </a:rPr>
              <a:t>MAKE INFERENCES </a:t>
            </a:r>
            <a:r>
              <a:rPr lang="en-US" altLang="en-US" sz="2200" b="1"/>
              <a:t>What did Bradstreet value more than her house? How did this help her accept the loss of her house by fire?</a:t>
            </a:r>
          </a:p>
        </p:txBody>
      </p:sp>
      <p:sp>
        <p:nvSpPr>
          <p:cNvPr id="6147" name="Rectangle 3"/>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6148" name="AutoShape 4"/>
          <p:cNvSpPr>
            <a:spLocks noChangeAspect="1" noChangeArrowheads="1"/>
          </p:cNvSpPr>
          <p:nvPr/>
        </p:nvSpPr>
        <p:spPr bwMode="auto">
          <a:xfrm>
            <a:off x="6075363" y="228600"/>
            <a:ext cx="2770187" cy="990600"/>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sp>
        <p:nvSpPr>
          <p:cNvPr id="6149" name="Rectangle 5"/>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6150" name="Text Box 6"/>
          <p:cNvSpPr txBox="1">
            <a:spLocks noChangeArrowheads="1"/>
          </p:cNvSpPr>
          <p:nvPr/>
        </p:nvSpPr>
        <p:spPr bwMode="auto">
          <a:xfrm>
            <a:off x="455613" y="455613"/>
            <a:ext cx="2576512" cy="396875"/>
          </a:xfrm>
          <a:prstGeom prst="rect">
            <a:avLst/>
          </a:prstGeom>
          <a:noFill/>
          <a:ln w="9525">
            <a:noFill/>
            <a:miter lim="800000"/>
            <a:headEnd/>
            <a:tailEnd/>
          </a:ln>
          <a:effectLst/>
        </p:spPr>
        <p:txBody>
          <a:bodyPr>
            <a:spAutoFit/>
          </a:bodyPr>
          <a:lstStyle/>
          <a:p>
            <a:pPr>
              <a:spcBef>
                <a:spcPct val="50000"/>
              </a:spcBef>
            </a:pPr>
            <a:r>
              <a:rPr lang="en-US" altLang="en-US" sz="2000" b="1" i="1">
                <a:solidFill>
                  <a:schemeClr val="bg1"/>
                </a:solidFill>
              </a:rPr>
              <a:t>After Reading</a:t>
            </a:r>
            <a:endParaRPr lang="en-US" altLang="en-US" sz="2000" b="1" i="1">
              <a:solidFill>
                <a:srgbClr val="1E8AA1"/>
              </a:solidFill>
            </a:endParaRPr>
          </a:p>
        </p:txBody>
      </p:sp>
      <p:sp>
        <p:nvSpPr>
          <p:cNvPr id="31751" name="Text Box 7"/>
          <p:cNvSpPr txBox="1">
            <a:spLocks noChangeArrowheads="1"/>
          </p:cNvSpPr>
          <p:nvPr/>
        </p:nvSpPr>
        <p:spPr bwMode="auto">
          <a:xfrm>
            <a:off x="912813" y="1141413"/>
            <a:ext cx="5106987" cy="579437"/>
          </a:xfrm>
          <a:prstGeom prst="rect">
            <a:avLst/>
          </a:prstGeom>
          <a:noFill/>
          <a:ln w="9525">
            <a:noFill/>
            <a:miter lim="800000"/>
            <a:headEnd/>
            <a:tailEnd/>
          </a:ln>
          <a:effectLst/>
        </p:spPr>
        <p:txBody>
          <a:bodyPr>
            <a:spAutoFit/>
          </a:bodyPr>
          <a:lstStyle/>
          <a:p>
            <a:pPr eaLnBrk="0" hangingPunct="0"/>
            <a:r>
              <a:rPr lang="en-US" altLang="en-US" sz="3200" b="1">
                <a:solidFill>
                  <a:srgbClr val="C20000"/>
                </a:solidFill>
              </a:rPr>
              <a:t>Literary Analysis </a:t>
            </a:r>
            <a:r>
              <a:rPr lang="en-US" altLang="en-US" sz="1200" b="1">
                <a:solidFill>
                  <a:srgbClr val="000099"/>
                </a:solidFill>
              </a:rPr>
              <a:t>continued</a:t>
            </a:r>
            <a:endParaRPr lang="en-US" altLang="en-US" sz="1200">
              <a:solidFill>
                <a:srgbClr val="000099"/>
              </a:solidFill>
            </a:endParaRPr>
          </a:p>
        </p:txBody>
      </p:sp>
      <p:sp>
        <p:nvSpPr>
          <p:cNvPr id="31752" name="Text Box 8"/>
          <p:cNvSpPr txBox="1">
            <a:spLocks noChangeArrowheads="1"/>
          </p:cNvSpPr>
          <p:nvPr/>
        </p:nvSpPr>
        <p:spPr bwMode="auto">
          <a:xfrm>
            <a:off x="7696200" y="6324600"/>
            <a:ext cx="1289050" cy="274638"/>
          </a:xfrm>
          <a:prstGeom prst="rect">
            <a:avLst/>
          </a:prstGeom>
          <a:noFill/>
          <a:ln w="9525">
            <a:noFill/>
            <a:miter lim="800000"/>
            <a:headEnd/>
            <a:tailEnd/>
          </a:ln>
          <a:effectLst/>
        </p:spPr>
        <p:txBody>
          <a:bodyPr>
            <a:spAutoFit/>
          </a:bodyPr>
          <a:lstStyle/>
          <a:p>
            <a:pPr algn="r" eaLnBrk="0" hangingPunct="0"/>
            <a:r>
              <a:rPr lang="en-US" altLang="en-US" sz="1200" b="1" i="1">
                <a:solidFill>
                  <a:srgbClr val="000099"/>
                </a:solidFill>
              </a:rPr>
              <a:t>. . .continued</a:t>
            </a:r>
          </a:p>
        </p:txBody>
      </p:sp>
      <p:sp>
        <p:nvSpPr>
          <p:cNvPr id="31753" name="Rectangle 9"/>
          <p:cNvSpPr>
            <a:spLocks noChangeArrowheads="1"/>
          </p:cNvSpPr>
          <p:nvPr/>
        </p:nvSpPr>
        <p:spPr bwMode="auto">
          <a:xfrm>
            <a:off x="990600" y="3048000"/>
            <a:ext cx="7315200" cy="2057400"/>
          </a:xfrm>
          <a:prstGeom prst="rect">
            <a:avLst/>
          </a:prstGeom>
          <a:noFill/>
          <a:ln w="9525">
            <a:noFill/>
            <a:miter lim="800000"/>
            <a:headEnd/>
            <a:tailEnd/>
          </a:ln>
          <a:effectLst/>
        </p:spPr>
        <p:txBody>
          <a:bodyPr/>
          <a:lstStyle/>
          <a:p>
            <a:pPr marL="396875" indent="-396875">
              <a:lnSpc>
                <a:spcPct val="90000"/>
              </a:lnSpc>
              <a:spcBef>
                <a:spcPct val="20000"/>
              </a:spcBef>
              <a:spcAft>
                <a:spcPct val="35000"/>
              </a:spcAft>
              <a:buFont typeface="Times" charset="0"/>
              <a:buNone/>
              <a:tabLst>
                <a:tab pos="396875" algn="l"/>
              </a:tabLst>
            </a:pPr>
            <a:r>
              <a:rPr lang="en-US" altLang="en-US" sz="2600" b="1" i="1">
                <a:solidFill>
                  <a:srgbClr val="006696"/>
                </a:solidFill>
              </a:rPr>
              <a:t>		</a:t>
            </a:r>
            <a:r>
              <a:rPr lang="en-US" altLang="en-US" sz="2200" b="1" i="1">
                <a:solidFill>
                  <a:srgbClr val="006696"/>
                </a:solidFill>
              </a:rPr>
              <a:t>More than her house, Bradstreet valued her faith in God, whom she trusted to meet her needs and grant her an eternal home in heaven. This faith helped her accept her loss and recognize that material possessions are relatively unimportant.</a:t>
            </a:r>
          </a:p>
        </p:txBody>
      </p:sp>
      <p:pic>
        <p:nvPicPr>
          <p:cNvPr id="6154" name="Picture 10"/>
          <p:cNvPicPr>
            <a:picLocks noChangeAspect="1" noChangeArrowheads="1"/>
          </p:cNvPicPr>
          <p:nvPr/>
        </p:nvPicPr>
        <p:blipFill>
          <a:blip r:embed="rId2" cstate="print"/>
          <a:srcRect/>
          <a:stretch>
            <a:fillRect/>
          </a:stretch>
        </p:blipFill>
        <p:spPr bwMode="auto">
          <a:xfrm>
            <a:off x="6267450" y="285750"/>
            <a:ext cx="2409825" cy="9144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31751"/>
                                        </p:tgtEl>
                                        <p:attrNameLst>
                                          <p:attrName>style.visibility</p:attrName>
                                        </p:attrNameLst>
                                      </p:cBhvr>
                                      <p:to>
                                        <p:strVal val="visible"/>
                                      </p:to>
                                    </p:set>
                                    <p:anim calcmode="lin" valueType="num">
                                      <p:cBhvr>
                                        <p:cTn id="7" dur="500" fill="hold"/>
                                        <p:tgtEl>
                                          <p:spTgt spid="31751"/>
                                        </p:tgtEl>
                                        <p:attrNameLst>
                                          <p:attrName>ppt_x</p:attrName>
                                        </p:attrNameLst>
                                      </p:cBhvr>
                                      <p:tavLst>
                                        <p:tav tm="0">
                                          <p:val>
                                            <p:strVal val="#ppt_x-#ppt_w/2"/>
                                          </p:val>
                                        </p:tav>
                                        <p:tav tm="100000">
                                          <p:val>
                                            <p:strVal val="#ppt_x"/>
                                          </p:val>
                                        </p:tav>
                                      </p:tavLst>
                                    </p:anim>
                                    <p:anim calcmode="lin" valueType="num">
                                      <p:cBhvr>
                                        <p:cTn id="8" dur="500" fill="hold"/>
                                        <p:tgtEl>
                                          <p:spTgt spid="31751"/>
                                        </p:tgtEl>
                                        <p:attrNameLst>
                                          <p:attrName>ppt_y</p:attrName>
                                        </p:attrNameLst>
                                      </p:cBhvr>
                                      <p:tavLst>
                                        <p:tav tm="0">
                                          <p:val>
                                            <p:strVal val="#ppt_y"/>
                                          </p:val>
                                        </p:tav>
                                        <p:tav tm="100000">
                                          <p:val>
                                            <p:strVal val="#ppt_y"/>
                                          </p:val>
                                        </p:tav>
                                      </p:tavLst>
                                    </p:anim>
                                    <p:anim calcmode="lin" valueType="num">
                                      <p:cBhvr>
                                        <p:cTn id="9" dur="500" fill="hold"/>
                                        <p:tgtEl>
                                          <p:spTgt spid="31751"/>
                                        </p:tgtEl>
                                        <p:attrNameLst>
                                          <p:attrName>ppt_w</p:attrName>
                                        </p:attrNameLst>
                                      </p:cBhvr>
                                      <p:tavLst>
                                        <p:tav tm="0">
                                          <p:val>
                                            <p:fltVal val="0"/>
                                          </p:val>
                                        </p:tav>
                                        <p:tav tm="100000">
                                          <p:val>
                                            <p:strVal val="#ppt_w"/>
                                          </p:val>
                                        </p:tav>
                                      </p:tavLst>
                                    </p:anim>
                                    <p:anim calcmode="lin" valueType="num">
                                      <p:cBhvr>
                                        <p:cTn id="10" dur="500" fill="hold"/>
                                        <p:tgtEl>
                                          <p:spTgt spid="31751"/>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1746">
                                            <p:txEl>
                                              <p:pRg st="0" end="0"/>
                                            </p:txEl>
                                          </p:spTgt>
                                        </p:tgtEl>
                                        <p:attrNameLst>
                                          <p:attrName>style.visibility</p:attrName>
                                        </p:attrNameLst>
                                      </p:cBhvr>
                                      <p:to>
                                        <p:strVal val="visible"/>
                                      </p:to>
                                    </p:set>
                                    <p:anim calcmode="lin" valueType="num">
                                      <p:cBhvr additive="base">
                                        <p:cTn id="15" dur="500" fill="hold"/>
                                        <p:tgtEl>
                                          <p:spTgt spid="31746">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174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1753">
                                            <p:txEl>
                                              <p:pRg st="0" end="0"/>
                                            </p:txEl>
                                          </p:spTgt>
                                        </p:tgtEl>
                                        <p:attrNameLst>
                                          <p:attrName>style.visibility</p:attrName>
                                        </p:attrNameLst>
                                      </p:cBhvr>
                                      <p:to>
                                        <p:strVal val="visible"/>
                                      </p:to>
                                    </p:set>
                                    <p:anim calcmode="lin" valueType="num">
                                      <p:cBhvr additive="base">
                                        <p:cTn id="21" dur="500" fill="hold"/>
                                        <p:tgtEl>
                                          <p:spTgt spid="31753">
                                            <p:txEl>
                                              <p:pRg st="0" end="0"/>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1753">
                                            <p:txEl>
                                              <p:pRg st="0" end="0"/>
                                            </p:txEl>
                                          </p:spTgt>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31752"/>
                                        </p:tgtEl>
                                        <p:attrNameLst>
                                          <p:attrName>style.visibility</p:attrName>
                                        </p:attrNameLst>
                                      </p:cBhvr>
                                      <p:to>
                                        <p:strVal val="visible"/>
                                      </p:to>
                                    </p:set>
                                    <p:animEffect transition="in" filter="wipe(left)">
                                      <p:cBhvr>
                                        <p:cTn id="26" dur="500"/>
                                        <p:tgtEl>
                                          <p:spTgt spid="317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autoUpdateAnimBg="0"/>
      <p:bldP spid="31751" grpId="0" autoUpdateAnimBg="0"/>
      <p:bldP spid="31752" grpId="0" autoUpdateAnimBg="0"/>
      <p:bldP spid="3175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912813" y="1827213"/>
            <a:ext cx="7240587" cy="1296987"/>
          </a:xfrm>
          <a:prstGeom prst="rect">
            <a:avLst/>
          </a:prstGeom>
          <a:noFill/>
          <a:ln w="9525">
            <a:noFill/>
            <a:miter lim="800000"/>
            <a:headEnd/>
            <a:tailEnd/>
          </a:ln>
          <a:effectLst/>
        </p:spPr>
        <p:txBody>
          <a:bodyPr/>
          <a:lstStyle/>
          <a:p>
            <a:pPr marL="396875" indent="-396875">
              <a:lnSpc>
                <a:spcPct val="90000"/>
              </a:lnSpc>
              <a:spcBef>
                <a:spcPct val="20000"/>
              </a:spcBef>
              <a:spcAft>
                <a:spcPct val="35000"/>
              </a:spcAft>
              <a:buFont typeface="Times" charset="0"/>
              <a:buNone/>
              <a:tabLst>
                <a:tab pos="396875" algn="l"/>
              </a:tabLst>
            </a:pPr>
            <a:r>
              <a:rPr lang="en-US" altLang="en-US" sz="2000" b="1"/>
              <a:t>7.  </a:t>
            </a:r>
            <a:r>
              <a:rPr lang="en-US" altLang="en-US" sz="2000" b="1">
                <a:solidFill>
                  <a:srgbClr val="CB6600"/>
                </a:solidFill>
              </a:rPr>
              <a:t>ANALYZE FIGURATIVE LANGUAGE </a:t>
            </a:r>
            <a:r>
              <a:rPr lang="en-US" altLang="en-US" sz="2200" b="1"/>
              <a:t>How do the “holy robes for glory” mentioned in line 18 of “Huswifery” complete the poem’s extended metaphor?</a:t>
            </a:r>
          </a:p>
        </p:txBody>
      </p:sp>
      <p:sp>
        <p:nvSpPr>
          <p:cNvPr id="7171" name="Rectangle 3"/>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7172" name="AutoShape 4"/>
          <p:cNvSpPr>
            <a:spLocks noChangeAspect="1" noChangeArrowheads="1"/>
          </p:cNvSpPr>
          <p:nvPr/>
        </p:nvSpPr>
        <p:spPr bwMode="auto">
          <a:xfrm>
            <a:off x="6075363" y="228600"/>
            <a:ext cx="2770187" cy="990600"/>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sp>
        <p:nvSpPr>
          <p:cNvPr id="7173" name="Rectangle 5"/>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7174" name="Text Box 6"/>
          <p:cNvSpPr txBox="1">
            <a:spLocks noChangeArrowheads="1"/>
          </p:cNvSpPr>
          <p:nvPr/>
        </p:nvSpPr>
        <p:spPr bwMode="auto">
          <a:xfrm>
            <a:off x="455613" y="455613"/>
            <a:ext cx="2576512" cy="396875"/>
          </a:xfrm>
          <a:prstGeom prst="rect">
            <a:avLst/>
          </a:prstGeom>
          <a:noFill/>
          <a:ln w="9525">
            <a:noFill/>
            <a:miter lim="800000"/>
            <a:headEnd/>
            <a:tailEnd/>
          </a:ln>
          <a:effectLst/>
        </p:spPr>
        <p:txBody>
          <a:bodyPr>
            <a:spAutoFit/>
          </a:bodyPr>
          <a:lstStyle/>
          <a:p>
            <a:pPr>
              <a:spcBef>
                <a:spcPct val="50000"/>
              </a:spcBef>
            </a:pPr>
            <a:r>
              <a:rPr lang="en-US" altLang="en-US" sz="2000" b="1" i="1">
                <a:solidFill>
                  <a:schemeClr val="bg1"/>
                </a:solidFill>
              </a:rPr>
              <a:t>After Reading</a:t>
            </a:r>
            <a:endParaRPr lang="en-US" altLang="en-US" sz="2000" b="1" i="1">
              <a:solidFill>
                <a:srgbClr val="1E8AA1"/>
              </a:solidFill>
            </a:endParaRPr>
          </a:p>
        </p:txBody>
      </p:sp>
      <p:sp>
        <p:nvSpPr>
          <p:cNvPr id="32775" name="Text Box 7"/>
          <p:cNvSpPr txBox="1">
            <a:spLocks noChangeArrowheads="1"/>
          </p:cNvSpPr>
          <p:nvPr/>
        </p:nvSpPr>
        <p:spPr bwMode="auto">
          <a:xfrm>
            <a:off x="912813" y="1141413"/>
            <a:ext cx="5106987" cy="579437"/>
          </a:xfrm>
          <a:prstGeom prst="rect">
            <a:avLst/>
          </a:prstGeom>
          <a:noFill/>
          <a:ln w="9525">
            <a:noFill/>
            <a:miter lim="800000"/>
            <a:headEnd/>
            <a:tailEnd/>
          </a:ln>
          <a:effectLst/>
        </p:spPr>
        <p:txBody>
          <a:bodyPr>
            <a:spAutoFit/>
          </a:bodyPr>
          <a:lstStyle/>
          <a:p>
            <a:pPr eaLnBrk="0" hangingPunct="0"/>
            <a:r>
              <a:rPr lang="en-US" altLang="en-US" sz="3200" b="1">
                <a:solidFill>
                  <a:srgbClr val="C20000"/>
                </a:solidFill>
              </a:rPr>
              <a:t>Literary Analysis </a:t>
            </a:r>
            <a:r>
              <a:rPr lang="en-US" altLang="en-US" sz="1200" b="1">
                <a:solidFill>
                  <a:srgbClr val="000099"/>
                </a:solidFill>
              </a:rPr>
              <a:t>continued</a:t>
            </a:r>
            <a:endParaRPr lang="en-US" altLang="en-US" sz="1200">
              <a:solidFill>
                <a:srgbClr val="000099"/>
              </a:solidFill>
            </a:endParaRPr>
          </a:p>
        </p:txBody>
      </p:sp>
      <p:sp>
        <p:nvSpPr>
          <p:cNvPr id="32776" name="Text Box 8"/>
          <p:cNvSpPr txBox="1">
            <a:spLocks noChangeArrowheads="1"/>
          </p:cNvSpPr>
          <p:nvPr/>
        </p:nvSpPr>
        <p:spPr bwMode="auto">
          <a:xfrm>
            <a:off x="7696200" y="6324600"/>
            <a:ext cx="1289050" cy="274638"/>
          </a:xfrm>
          <a:prstGeom prst="rect">
            <a:avLst/>
          </a:prstGeom>
          <a:noFill/>
          <a:ln w="9525">
            <a:noFill/>
            <a:miter lim="800000"/>
            <a:headEnd/>
            <a:tailEnd/>
          </a:ln>
          <a:effectLst/>
        </p:spPr>
        <p:txBody>
          <a:bodyPr>
            <a:spAutoFit/>
          </a:bodyPr>
          <a:lstStyle/>
          <a:p>
            <a:pPr algn="r" eaLnBrk="0" hangingPunct="0"/>
            <a:r>
              <a:rPr lang="en-US" altLang="en-US" sz="1200" b="1" i="1">
                <a:solidFill>
                  <a:srgbClr val="000099"/>
                </a:solidFill>
              </a:rPr>
              <a:t>. . .continued</a:t>
            </a:r>
          </a:p>
        </p:txBody>
      </p:sp>
      <p:sp>
        <p:nvSpPr>
          <p:cNvPr id="32777" name="Rectangle 9"/>
          <p:cNvSpPr>
            <a:spLocks noChangeArrowheads="1"/>
          </p:cNvSpPr>
          <p:nvPr/>
        </p:nvSpPr>
        <p:spPr bwMode="auto">
          <a:xfrm>
            <a:off x="990600" y="3352800"/>
            <a:ext cx="7315200" cy="2362200"/>
          </a:xfrm>
          <a:prstGeom prst="rect">
            <a:avLst/>
          </a:prstGeom>
          <a:noFill/>
          <a:ln w="9525">
            <a:noFill/>
            <a:miter lim="800000"/>
            <a:headEnd/>
            <a:tailEnd/>
          </a:ln>
          <a:effectLst/>
        </p:spPr>
        <p:txBody>
          <a:bodyPr/>
          <a:lstStyle/>
          <a:p>
            <a:pPr marL="396875" indent="-396875">
              <a:lnSpc>
                <a:spcPct val="90000"/>
              </a:lnSpc>
              <a:spcBef>
                <a:spcPct val="20000"/>
              </a:spcBef>
              <a:spcAft>
                <a:spcPct val="35000"/>
              </a:spcAft>
              <a:buFont typeface="Times" charset="0"/>
              <a:buNone/>
              <a:tabLst>
                <a:tab pos="396875" algn="l"/>
              </a:tabLst>
            </a:pPr>
            <a:r>
              <a:rPr lang="en-US" altLang="en-US" sz="2600" b="1" i="1">
                <a:solidFill>
                  <a:srgbClr val="006696"/>
                </a:solidFill>
              </a:rPr>
              <a:t>		</a:t>
            </a:r>
            <a:r>
              <a:rPr lang="en-US" altLang="en-US" sz="2200" b="1" i="1">
                <a:solidFill>
                  <a:srgbClr val="006696"/>
                </a:solidFill>
              </a:rPr>
              <a:t>The image of the “holy robes” completes the poem’s extended metaphor by showing the garment that is the finished product of the clothing-making process the speaker has described. These robes allow the speaker to glorify God and “display” the spiritual character of a person whose ultimate destiny is heaven.</a:t>
            </a:r>
          </a:p>
        </p:txBody>
      </p:sp>
      <p:pic>
        <p:nvPicPr>
          <p:cNvPr id="7178" name="Picture 10"/>
          <p:cNvPicPr>
            <a:picLocks noChangeAspect="1" noChangeArrowheads="1"/>
          </p:cNvPicPr>
          <p:nvPr/>
        </p:nvPicPr>
        <p:blipFill>
          <a:blip r:embed="rId2" cstate="print"/>
          <a:srcRect/>
          <a:stretch>
            <a:fillRect/>
          </a:stretch>
        </p:blipFill>
        <p:spPr bwMode="auto">
          <a:xfrm>
            <a:off x="6267450" y="285750"/>
            <a:ext cx="2409825" cy="9144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32775"/>
                                        </p:tgtEl>
                                        <p:attrNameLst>
                                          <p:attrName>style.visibility</p:attrName>
                                        </p:attrNameLst>
                                      </p:cBhvr>
                                      <p:to>
                                        <p:strVal val="visible"/>
                                      </p:to>
                                    </p:set>
                                    <p:anim calcmode="lin" valueType="num">
                                      <p:cBhvr>
                                        <p:cTn id="7" dur="500" fill="hold"/>
                                        <p:tgtEl>
                                          <p:spTgt spid="32775"/>
                                        </p:tgtEl>
                                        <p:attrNameLst>
                                          <p:attrName>ppt_x</p:attrName>
                                        </p:attrNameLst>
                                      </p:cBhvr>
                                      <p:tavLst>
                                        <p:tav tm="0">
                                          <p:val>
                                            <p:strVal val="#ppt_x-#ppt_w/2"/>
                                          </p:val>
                                        </p:tav>
                                        <p:tav tm="100000">
                                          <p:val>
                                            <p:strVal val="#ppt_x"/>
                                          </p:val>
                                        </p:tav>
                                      </p:tavLst>
                                    </p:anim>
                                    <p:anim calcmode="lin" valueType="num">
                                      <p:cBhvr>
                                        <p:cTn id="8" dur="500" fill="hold"/>
                                        <p:tgtEl>
                                          <p:spTgt spid="32775"/>
                                        </p:tgtEl>
                                        <p:attrNameLst>
                                          <p:attrName>ppt_y</p:attrName>
                                        </p:attrNameLst>
                                      </p:cBhvr>
                                      <p:tavLst>
                                        <p:tav tm="0">
                                          <p:val>
                                            <p:strVal val="#ppt_y"/>
                                          </p:val>
                                        </p:tav>
                                        <p:tav tm="100000">
                                          <p:val>
                                            <p:strVal val="#ppt_y"/>
                                          </p:val>
                                        </p:tav>
                                      </p:tavLst>
                                    </p:anim>
                                    <p:anim calcmode="lin" valueType="num">
                                      <p:cBhvr>
                                        <p:cTn id="9" dur="500" fill="hold"/>
                                        <p:tgtEl>
                                          <p:spTgt spid="32775"/>
                                        </p:tgtEl>
                                        <p:attrNameLst>
                                          <p:attrName>ppt_w</p:attrName>
                                        </p:attrNameLst>
                                      </p:cBhvr>
                                      <p:tavLst>
                                        <p:tav tm="0">
                                          <p:val>
                                            <p:fltVal val="0"/>
                                          </p:val>
                                        </p:tav>
                                        <p:tav tm="100000">
                                          <p:val>
                                            <p:strVal val="#ppt_w"/>
                                          </p:val>
                                        </p:tav>
                                      </p:tavLst>
                                    </p:anim>
                                    <p:anim calcmode="lin" valueType="num">
                                      <p:cBhvr>
                                        <p:cTn id="10" dur="500" fill="hold"/>
                                        <p:tgtEl>
                                          <p:spTgt spid="32775"/>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2770">
                                            <p:txEl>
                                              <p:pRg st="0" end="0"/>
                                            </p:txEl>
                                          </p:spTgt>
                                        </p:tgtEl>
                                        <p:attrNameLst>
                                          <p:attrName>style.visibility</p:attrName>
                                        </p:attrNameLst>
                                      </p:cBhvr>
                                      <p:to>
                                        <p:strVal val="visible"/>
                                      </p:to>
                                    </p:set>
                                    <p:anim calcmode="lin" valueType="num">
                                      <p:cBhvr additive="base">
                                        <p:cTn id="15" dur="500" fill="hold"/>
                                        <p:tgtEl>
                                          <p:spTgt spid="32770">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277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2777">
                                            <p:txEl>
                                              <p:pRg st="0" end="0"/>
                                            </p:txEl>
                                          </p:spTgt>
                                        </p:tgtEl>
                                        <p:attrNameLst>
                                          <p:attrName>style.visibility</p:attrName>
                                        </p:attrNameLst>
                                      </p:cBhvr>
                                      <p:to>
                                        <p:strVal val="visible"/>
                                      </p:to>
                                    </p:set>
                                    <p:anim calcmode="lin" valueType="num">
                                      <p:cBhvr additive="base">
                                        <p:cTn id="21" dur="500" fill="hold"/>
                                        <p:tgtEl>
                                          <p:spTgt spid="32777">
                                            <p:txEl>
                                              <p:pRg st="0" end="0"/>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2777">
                                            <p:txEl>
                                              <p:pRg st="0" end="0"/>
                                            </p:txEl>
                                          </p:spTgt>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32776"/>
                                        </p:tgtEl>
                                        <p:attrNameLst>
                                          <p:attrName>style.visibility</p:attrName>
                                        </p:attrNameLst>
                                      </p:cBhvr>
                                      <p:to>
                                        <p:strVal val="visible"/>
                                      </p:to>
                                    </p:set>
                                    <p:animEffect transition="in" filter="wipe(left)">
                                      <p:cBhvr>
                                        <p:cTn id="26" dur="500"/>
                                        <p:tgtEl>
                                          <p:spTgt spid="327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autoUpdateAnimBg="0"/>
      <p:bldP spid="32775" grpId="0" autoUpdateAnimBg="0"/>
      <p:bldP spid="32776" grpId="0" autoUpdateAnimBg="0"/>
      <p:bldP spid="3277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912813" y="1827213"/>
            <a:ext cx="7240587" cy="992187"/>
          </a:xfrm>
          <a:prstGeom prst="rect">
            <a:avLst/>
          </a:prstGeom>
          <a:noFill/>
          <a:ln w="9525">
            <a:noFill/>
            <a:miter lim="800000"/>
            <a:headEnd/>
            <a:tailEnd/>
          </a:ln>
          <a:effectLst/>
        </p:spPr>
        <p:txBody>
          <a:bodyPr/>
          <a:lstStyle/>
          <a:p>
            <a:pPr marL="396875" indent="-396875">
              <a:lnSpc>
                <a:spcPct val="90000"/>
              </a:lnSpc>
              <a:spcBef>
                <a:spcPct val="20000"/>
              </a:spcBef>
              <a:spcAft>
                <a:spcPct val="35000"/>
              </a:spcAft>
              <a:buFont typeface="Times" charset="0"/>
              <a:buNone/>
              <a:tabLst>
                <a:tab pos="396875" algn="l"/>
              </a:tabLst>
            </a:pPr>
            <a:r>
              <a:rPr lang="en-US" altLang="en-US" sz="2000" b="1"/>
              <a:t>8.  </a:t>
            </a:r>
            <a:r>
              <a:rPr lang="en-US" altLang="en-US" sz="2000" b="1">
                <a:solidFill>
                  <a:srgbClr val="CB6600"/>
                </a:solidFill>
              </a:rPr>
              <a:t>EVALUATE DESCRIPTION </a:t>
            </a:r>
            <a:r>
              <a:rPr lang="en-US" altLang="en-US" sz="2200" b="1"/>
              <a:t>Why do you think Taylor used a typical Puritan housekeeping activity to express his religious faith?</a:t>
            </a:r>
          </a:p>
        </p:txBody>
      </p:sp>
      <p:sp>
        <p:nvSpPr>
          <p:cNvPr id="8195" name="Rectangle 3"/>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8196" name="AutoShape 4"/>
          <p:cNvSpPr>
            <a:spLocks noChangeAspect="1" noChangeArrowheads="1"/>
          </p:cNvSpPr>
          <p:nvPr/>
        </p:nvSpPr>
        <p:spPr bwMode="auto">
          <a:xfrm>
            <a:off x="6075363" y="228600"/>
            <a:ext cx="2770187" cy="990600"/>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sp>
        <p:nvSpPr>
          <p:cNvPr id="8197" name="Rectangle 5"/>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8198" name="Text Box 6"/>
          <p:cNvSpPr txBox="1">
            <a:spLocks noChangeArrowheads="1"/>
          </p:cNvSpPr>
          <p:nvPr/>
        </p:nvSpPr>
        <p:spPr bwMode="auto">
          <a:xfrm>
            <a:off x="455613" y="455613"/>
            <a:ext cx="2576512" cy="396875"/>
          </a:xfrm>
          <a:prstGeom prst="rect">
            <a:avLst/>
          </a:prstGeom>
          <a:noFill/>
          <a:ln w="9525">
            <a:noFill/>
            <a:miter lim="800000"/>
            <a:headEnd/>
            <a:tailEnd/>
          </a:ln>
          <a:effectLst/>
        </p:spPr>
        <p:txBody>
          <a:bodyPr>
            <a:spAutoFit/>
          </a:bodyPr>
          <a:lstStyle/>
          <a:p>
            <a:pPr>
              <a:spcBef>
                <a:spcPct val="50000"/>
              </a:spcBef>
            </a:pPr>
            <a:r>
              <a:rPr lang="en-US" altLang="en-US" sz="2000" b="1" i="1">
                <a:solidFill>
                  <a:schemeClr val="bg1"/>
                </a:solidFill>
              </a:rPr>
              <a:t>After Reading</a:t>
            </a:r>
            <a:endParaRPr lang="en-US" altLang="en-US" sz="2000" b="1" i="1">
              <a:solidFill>
                <a:srgbClr val="1E8AA1"/>
              </a:solidFill>
            </a:endParaRPr>
          </a:p>
        </p:txBody>
      </p:sp>
      <p:sp>
        <p:nvSpPr>
          <p:cNvPr id="33799" name="Text Box 7"/>
          <p:cNvSpPr txBox="1">
            <a:spLocks noChangeArrowheads="1"/>
          </p:cNvSpPr>
          <p:nvPr/>
        </p:nvSpPr>
        <p:spPr bwMode="auto">
          <a:xfrm>
            <a:off x="912813" y="1141413"/>
            <a:ext cx="5106987" cy="579437"/>
          </a:xfrm>
          <a:prstGeom prst="rect">
            <a:avLst/>
          </a:prstGeom>
          <a:noFill/>
          <a:ln w="9525">
            <a:noFill/>
            <a:miter lim="800000"/>
            <a:headEnd/>
            <a:tailEnd/>
          </a:ln>
          <a:effectLst/>
        </p:spPr>
        <p:txBody>
          <a:bodyPr>
            <a:spAutoFit/>
          </a:bodyPr>
          <a:lstStyle/>
          <a:p>
            <a:pPr eaLnBrk="0" hangingPunct="0"/>
            <a:r>
              <a:rPr lang="en-US" altLang="en-US" sz="3200" b="1">
                <a:solidFill>
                  <a:srgbClr val="C20000"/>
                </a:solidFill>
              </a:rPr>
              <a:t>Literary Analysis </a:t>
            </a:r>
            <a:r>
              <a:rPr lang="en-US" altLang="en-US" sz="1200" b="1">
                <a:solidFill>
                  <a:srgbClr val="000099"/>
                </a:solidFill>
              </a:rPr>
              <a:t>continued</a:t>
            </a:r>
            <a:endParaRPr lang="en-US" altLang="en-US" sz="1200">
              <a:solidFill>
                <a:srgbClr val="000099"/>
              </a:solidFill>
            </a:endParaRPr>
          </a:p>
        </p:txBody>
      </p:sp>
      <p:sp>
        <p:nvSpPr>
          <p:cNvPr id="33800" name="Text Box 8"/>
          <p:cNvSpPr txBox="1">
            <a:spLocks noChangeArrowheads="1"/>
          </p:cNvSpPr>
          <p:nvPr/>
        </p:nvSpPr>
        <p:spPr bwMode="auto">
          <a:xfrm>
            <a:off x="7696200" y="6324600"/>
            <a:ext cx="1289050" cy="274638"/>
          </a:xfrm>
          <a:prstGeom prst="rect">
            <a:avLst/>
          </a:prstGeom>
          <a:noFill/>
          <a:ln w="9525">
            <a:noFill/>
            <a:miter lim="800000"/>
            <a:headEnd/>
            <a:tailEnd/>
          </a:ln>
          <a:effectLst/>
        </p:spPr>
        <p:txBody>
          <a:bodyPr>
            <a:spAutoFit/>
          </a:bodyPr>
          <a:lstStyle/>
          <a:p>
            <a:pPr algn="r" eaLnBrk="0" hangingPunct="0"/>
            <a:r>
              <a:rPr lang="en-US" altLang="en-US" sz="1200" b="1" i="1">
                <a:solidFill>
                  <a:srgbClr val="000099"/>
                </a:solidFill>
              </a:rPr>
              <a:t>. . .continued</a:t>
            </a:r>
          </a:p>
        </p:txBody>
      </p:sp>
      <p:sp>
        <p:nvSpPr>
          <p:cNvPr id="33801" name="Rectangle 9"/>
          <p:cNvSpPr>
            <a:spLocks noChangeArrowheads="1"/>
          </p:cNvSpPr>
          <p:nvPr/>
        </p:nvSpPr>
        <p:spPr bwMode="auto">
          <a:xfrm>
            <a:off x="990600" y="3048000"/>
            <a:ext cx="7315200" cy="1447800"/>
          </a:xfrm>
          <a:prstGeom prst="rect">
            <a:avLst/>
          </a:prstGeom>
          <a:noFill/>
          <a:ln w="9525">
            <a:noFill/>
            <a:miter lim="800000"/>
            <a:headEnd/>
            <a:tailEnd/>
          </a:ln>
          <a:effectLst/>
        </p:spPr>
        <p:txBody>
          <a:bodyPr/>
          <a:lstStyle/>
          <a:p>
            <a:pPr marL="396875" indent="-396875">
              <a:lnSpc>
                <a:spcPct val="90000"/>
              </a:lnSpc>
              <a:spcBef>
                <a:spcPct val="20000"/>
              </a:spcBef>
              <a:spcAft>
                <a:spcPct val="35000"/>
              </a:spcAft>
              <a:buFont typeface="Times" charset="0"/>
              <a:buNone/>
              <a:tabLst>
                <a:tab pos="396875" algn="l"/>
              </a:tabLst>
            </a:pPr>
            <a:r>
              <a:rPr lang="en-US" altLang="en-US" sz="2600" b="1" i="1">
                <a:solidFill>
                  <a:srgbClr val="006696"/>
                </a:solidFill>
              </a:rPr>
              <a:t>		</a:t>
            </a:r>
            <a:r>
              <a:rPr lang="en-US" altLang="en-US" sz="2200" b="1" i="1">
                <a:solidFill>
                  <a:srgbClr val="006696"/>
                </a:solidFill>
              </a:rPr>
              <a:t>Taylor’s housekeeping imagery is something that Puritans understood well. It also reflects Puritan beliefs by suggesting that God is present in everyday activities.</a:t>
            </a:r>
          </a:p>
        </p:txBody>
      </p:sp>
      <p:pic>
        <p:nvPicPr>
          <p:cNvPr id="8202" name="Picture 10"/>
          <p:cNvPicPr>
            <a:picLocks noChangeAspect="1" noChangeArrowheads="1"/>
          </p:cNvPicPr>
          <p:nvPr/>
        </p:nvPicPr>
        <p:blipFill>
          <a:blip r:embed="rId2" cstate="print"/>
          <a:srcRect/>
          <a:stretch>
            <a:fillRect/>
          </a:stretch>
        </p:blipFill>
        <p:spPr bwMode="auto">
          <a:xfrm>
            <a:off x="6267450" y="285750"/>
            <a:ext cx="2409825" cy="9144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33799"/>
                                        </p:tgtEl>
                                        <p:attrNameLst>
                                          <p:attrName>style.visibility</p:attrName>
                                        </p:attrNameLst>
                                      </p:cBhvr>
                                      <p:to>
                                        <p:strVal val="visible"/>
                                      </p:to>
                                    </p:set>
                                    <p:anim calcmode="lin" valueType="num">
                                      <p:cBhvr>
                                        <p:cTn id="7" dur="500" fill="hold"/>
                                        <p:tgtEl>
                                          <p:spTgt spid="33799"/>
                                        </p:tgtEl>
                                        <p:attrNameLst>
                                          <p:attrName>ppt_x</p:attrName>
                                        </p:attrNameLst>
                                      </p:cBhvr>
                                      <p:tavLst>
                                        <p:tav tm="0">
                                          <p:val>
                                            <p:strVal val="#ppt_x-#ppt_w/2"/>
                                          </p:val>
                                        </p:tav>
                                        <p:tav tm="100000">
                                          <p:val>
                                            <p:strVal val="#ppt_x"/>
                                          </p:val>
                                        </p:tav>
                                      </p:tavLst>
                                    </p:anim>
                                    <p:anim calcmode="lin" valueType="num">
                                      <p:cBhvr>
                                        <p:cTn id="8" dur="500" fill="hold"/>
                                        <p:tgtEl>
                                          <p:spTgt spid="33799"/>
                                        </p:tgtEl>
                                        <p:attrNameLst>
                                          <p:attrName>ppt_y</p:attrName>
                                        </p:attrNameLst>
                                      </p:cBhvr>
                                      <p:tavLst>
                                        <p:tav tm="0">
                                          <p:val>
                                            <p:strVal val="#ppt_y"/>
                                          </p:val>
                                        </p:tav>
                                        <p:tav tm="100000">
                                          <p:val>
                                            <p:strVal val="#ppt_y"/>
                                          </p:val>
                                        </p:tav>
                                      </p:tavLst>
                                    </p:anim>
                                    <p:anim calcmode="lin" valueType="num">
                                      <p:cBhvr>
                                        <p:cTn id="9" dur="500" fill="hold"/>
                                        <p:tgtEl>
                                          <p:spTgt spid="33799"/>
                                        </p:tgtEl>
                                        <p:attrNameLst>
                                          <p:attrName>ppt_w</p:attrName>
                                        </p:attrNameLst>
                                      </p:cBhvr>
                                      <p:tavLst>
                                        <p:tav tm="0">
                                          <p:val>
                                            <p:fltVal val="0"/>
                                          </p:val>
                                        </p:tav>
                                        <p:tav tm="100000">
                                          <p:val>
                                            <p:strVal val="#ppt_w"/>
                                          </p:val>
                                        </p:tav>
                                      </p:tavLst>
                                    </p:anim>
                                    <p:anim calcmode="lin" valueType="num">
                                      <p:cBhvr>
                                        <p:cTn id="10" dur="500" fill="hold"/>
                                        <p:tgtEl>
                                          <p:spTgt spid="33799"/>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3794">
                                            <p:txEl>
                                              <p:pRg st="0" end="0"/>
                                            </p:txEl>
                                          </p:spTgt>
                                        </p:tgtEl>
                                        <p:attrNameLst>
                                          <p:attrName>style.visibility</p:attrName>
                                        </p:attrNameLst>
                                      </p:cBhvr>
                                      <p:to>
                                        <p:strVal val="visible"/>
                                      </p:to>
                                    </p:set>
                                    <p:anim calcmode="lin" valueType="num">
                                      <p:cBhvr additive="base">
                                        <p:cTn id="15" dur="500" fill="hold"/>
                                        <p:tgtEl>
                                          <p:spTgt spid="33794">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379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3801">
                                            <p:txEl>
                                              <p:pRg st="0" end="0"/>
                                            </p:txEl>
                                          </p:spTgt>
                                        </p:tgtEl>
                                        <p:attrNameLst>
                                          <p:attrName>style.visibility</p:attrName>
                                        </p:attrNameLst>
                                      </p:cBhvr>
                                      <p:to>
                                        <p:strVal val="visible"/>
                                      </p:to>
                                    </p:set>
                                    <p:anim calcmode="lin" valueType="num">
                                      <p:cBhvr additive="base">
                                        <p:cTn id="21" dur="500" fill="hold"/>
                                        <p:tgtEl>
                                          <p:spTgt spid="33801">
                                            <p:txEl>
                                              <p:pRg st="0" end="0"/>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3801">
                                            <p:txEl>
                                              <p:pRg st="0" end="0"/>
                                            </p:txEl>
                                          </p:spTgt>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33800"/>
                                        </p:tgtEl>
                                        <p:attrNameLst>
                                          <p:attrName>style.visibility</p:attrName>
                                        </p:attrNameLst>
                                      </p:cBhvr>
                                      <p:to>
                                        <p:strVal val="visible"/>
                                      </p:to>
                                    </p:set>
                                    <p:animEffect transition="in" filter="wipe(left)">
                                      <p:cBhvr>
                                        <p:cTn id="26" dur="500"/>
                                        <p:tgtEl>
                                          <p:spTgt spid="338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autoUpdateAnimBg="0"/>
      <p:bldP spid="33799" grpId="0" autoUpdateAnimBg="0"/>
      <p:bldP spid="33800" grpId="0" autoUpdateAnimBg="0"/>
      <p:bldP spid="3380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912813" y="1827213"/>
            <a:ext cx="7240587" cy="2592387"/>
          </a:xfrm>
          <a:prstGeom prst="rect">
            <a:avLst/>
          </a:prstGeom>
          <a:noFill/>
          <a:ln w="9525">
            <a:noFill/>
            <a:miter lim="800000"/>
            <a:headEnd/>
            <a:tailEnd/>
          </a:ln>
          <a:effectLst/>
        </p:spPr>
        <p:txBody>
          <a:bodyPr/>
          <a:lstStyle/>
          <a:p>
            <a:pPr marL="396875" indent="-396875">
              <a:lnSpc>
                <a:spcPct val="90000"/>
              </a:lnSpc>
              <a:spcBef>
                <a:spcPct val="20000"/>
              </a:spcBef>
              <a:spcAft>
                <a:spcPct val="35000"/>
              </a:spcAft>
              <a:buFont typeface="Times" charset="0"/>
              <a:buNone/>
              <a:tabLst>
                <a:tab pos="396875" algn="l"/>
              </a:tabLst>
            </a:pPr>
            <a:r>
              <a:rPr lang="en-US" altLang="en-US" sz="2000" b="1"/>
              <a:t>9.  </a:t>
            </a:r>
            <a:r>
              <a:rPr lang="en-US" altLang="en-US" sz="2000" b="1">
                <a:solidFill>
                  <a:srgbClr val="CB6600"/>
                </a:solidFill>
              </a:rPr>
              <a:t>COMPARE LITERARY WORKS </a:t>
            </a:r>
            <a:r>
              <a:rPr lang="en-US" altLang="en-US" sz="2200" b="1"/>
              <a:t>What do the poems by Bradstreet and Taylor have in common? What distinguishes one poet’s work from the other’s? In a chart like the one shown, compare and contrast the poets’ work, noting the religious views expressed, the formality of each poet’s style, and the personality revealed. Use specific details from the poems to complete the chart.</a:t>
            </a:r>
          </a:p>
          <a:p>
            <a:pPr marL="396875" indent="-396875">
              <a:lnSpc>
                <a:spcPct val="90000"/>
              </a:lnSpc>
              <a:spcBef>
                <a:spcPct val="20000"/>
              </a:spcBef>
              <a:spcAft>
                <a:spcPct val="35000"/>
              </a:spcAft>
              <a:buFont typeface="Times" charset="0"/>
              <a:buNone/>
              <a:tabLst>
                <a:tab pos="396875" algn="l"/>
              </a:tabLst>
            </a:pPr>
            <a:endParaRPr lang="en-US" altLang="en-US" sz="2600" b="1" i="1">
              <a:solidFill>
                <a:srgbClr val="006696"/>
              </a:solidFill>
            </a:endParaRPr>
          </a:p>
        </p:txBody>
      </p:sp>
      <p:sp>
        <p:nvSpPr>
          <p:cNvPr id="9219" name="Rectangle 3"/>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9220" name="AutoShape 4"/>
          <p:cNvSpPr>
            <a:spLocks noChangeAspect="1" noChangeArrowheads="1"/>
          </p:cNvSpPr>
          <p:nvPr/>
        </p:nvSpPr>
        <p:spPr bwMode="auto">
          <a:xfrm>
            <a:off x="6075363" y="228600"/>
            <a:ext cx="2770187" cy="990600"/>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sp>
        <p:nvSpPr>
          <p:cNvPr id="9221" name="Rectangle 5"/>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9222" name="Text Box 6"/>
          <p:cNvSpPr txBox="1">
            <a:spLocks noChangeArrowheads="1"/>
          </p:cNvSpPr>
          <p:nvPr/>
        </p:nvSpPr>
        <p:spPr bwMode="auto">
          <a:xfrm>
            <a:off x="455613" y="455613"/>
            <a:ext cx="2576512" cy="396875"/>
          </a:xfrm>
          <a:prstGeom prst="rect">
            <a:avLst/>
          </a:prstGeom>
          <a:noFill/>
          <a:ln w="9525">
            <a:noFill/>
            <a:miter lim="800000"/>
            <a:headEnd/>
            <a:tailEnd/>
          </a:ln>
          <a:effectLst/>
        </p:spPr>
        <p:txBody>
          <a:bodyPr>
            <a:spAutoFit/>
          </a:bodyPr>
          <a:lstStyle/>
          <a:p>
            <a:pPr>
              <a:spcBef>
                <a:spcPct val="50000"/>
              </a:spcBef>
            </a:pPr>
            <a:r>
              <a:rPr lang="en-US" altLang="en-US" sz="2000" b="1" i="1">
                <a:solidFill>
                  <a:schemeClr val="bg1"/>
                </a:solidFill>
              </a:rPr>
              <a:t>After Reading</a:t>
            </a:r>
            <a:endParaRPr lang="en-US" altLang="en-US" sz="2000" b="1" i="1">
              <a:solidFill>
                <a:srgbClr val="1E8AA1"/>
              </a:solidFill>
            </a:endParaRPr>
          </a:p>
        </p:txBody>
      </p:sp>
      <p:sp>
        <p:nvSpPr>
          <p:cNvPr id="34823" name="Text Box 7"/>
          <p:cNvSpPr txBox="1">
            <a:spLocks noChangeArrowheads="1"/>
          </p:cNvSpPr>
          <p:nvPr/>
        </p:nvSpPr>
        <p:spPr bwMode="auto">
          <a:xfrm>
            <a:off x="912813" y="1141413"/>
            <a:ext cx="5106987" cy="579437"/>
          </a:xfrm>
          <a:prstGeom prst="rect">
            <a:avLst/>
          </a:prstGeom>
          <a:noFill/>
          <a:ln w="9525">
            <a:noFill/>
            <a:miter lim="800000"/>
            <a:headEnd/>
            <a:tailEnd/>
          </a:ln>
          <a:effectLst/>
        </p:spPr>
        <p:txBody>
          <a:bodyPr>
            <a:spAutoFit/>
          </a:bodyPr>
          <a:lstStyle/>
          <a:p>
            <a:pPr eaLnBrk="0" hangingPunct="0"/>
            <a:r>
              <a:rPr lang="en-US" altLang="en-US" sz="3200" b="1">
                <a:solidFill>
                  <a:srgbClr val="C20000"/>
                </a:solidFill>
              </a:rPr>
              <a:t>Literary Analysis </a:t>
            </a:r>
            <a:r>
              <a:rPr lang="en-US" altLang="en-US" sz="1200" b="1">
                <a:solidFill>
                  <a:srgbClr val="000099"/>
                </a:solidFill>
              </a:rPr>
              <a:t>continued</a:t>
            </a:r>
            <a:endParaRPr lang="en-US" altLang="en-US" sz="1200">
              <a:solidFill>
                <a:srgbClr val="000099"/>
              </a:solidFill>
            </a:endParaRPr>
          </a:p>
        </p:txBody>
      </p:sp>
      <p:sp>
        <p:nvSpPr>
          <p:cNvPr id="34824" name="Text Box 8"/>
          <p:cNvSpPr txBox="1">
            <a:spLocks noChangeArrowheads="1"/>
          </p:cNvSpPr>
          <p:nvPr/>
        </p:nvSpPr>
        <p:spPr bwMode="auto">
          <a:xfrm>
            <a:off x="7696200" y="6324600"/>
            <a:ext cx="1289050" cy="274638"/>
          </a:xfrm>
          <a:prstGeom prst="rect">
            <a:avLst/>
          </a:prstGeom>
          <a:noFill/>
          <a:ln w="9525">
            <a:noFill/>
            <a:miter lim="800000"/>
            <a:headEnd/>
            <a:tailEnd/>
          </a:ln>
          <a:effectLst/>
        </p:spPr>
        <p:txBody>
          <a:bodyPr>
            <a:spAutoFit/>
          </a:bodyPr>
          <a:lstStyle/>
          <a:p>
            <a:pPr algn="r" eaLnBrk="0" hangingPunct="0"/>
            <a:r>
              <a:rPr lang="en-US" altLang="en-US" sz="1200" b="1" i="1">
                <a:solidFill>
                  <a:srgbClr val="000099"/>
                </a:solidFill>
              </a:rPr>
              <a:t>. . .continued</a:t>
            </a:r>
          </a:p>
        </p:txBody>
      </p:sp>
      <p:pic>
        <p:nvPicPr>
          <p:cNvPr id="9225" name="Picture 10"/>
          <p:cNvPicPr>
            <a:picLocks noChangeAspect="1" noChangeArrowheads="1"/>
          </p:cNvPicPr>
          <p:nvPr/>
        </p:nvPicPr>
        <p:blipFill>
          <a:blip r:embed="rId2" cstate="print"/>
          <a:srcRect/>
          <a:stretch>
            <a:fillRect/>
          </a:stretch>
        </p:blipFill>
        <p:spPr bwMode="auto">
          <a:xfrm>
            <a:off x="6267450" y="285750"/>
            <a:ext cx="2409825" cy="914400"/>
          </a:xfrm>
          <a:prstGeom prst="rect">
            <a:avLst/>
          </a:prstGeom>
          <a:noFill/>
          <a:ln w="9525">
            <a:noFill/>
            <a:miter lim="800000"/>
            <a:headEnd/>
            <a:tailEnd/>
          </a:ln>
          <a:effectLst/>
        </p:spPr>
      </p:pic>
      <p:pic>
        <p:nvPicPr>
          <p:cNvPr id="34828" name="Picture 12"/>
          <p:cNvPicPr>
            <a:picLocks noChangeAspect="1" noChangeArrowheads="1"/>
          </p:cNvPicPr>
          <p:nvPr/>
        </p:nvPicPr>
        <p:blipFill>
          <a:blip r:embed="rId3" cstate="print"/>
          <a:srcRect/>
          <a:stretch>
            <a:fillRect/>
          </a:stretch>
        </p:blipFill>
        <p:spPr bwMode="auto">
          <a:xfrm>
            <a:off x="2784475" y="4556125"/>
            <a:ext cx="3573463" cy="138747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34823"/>
                                        </p:tgtEl>
                                        <p:attrNameLst>
                                          <p:attrName>style.visibility</p:attrName>
                                        </p:attrNameLst>
                                      </p:cBhvr>
                                      <p:to>
                                        <p:strVal val="visible"/>
                                      </p:to>
                                    </p:set>
                                    <p:anim calcmode="lin" valueType="num">
                                      <p:cBhvr>
                                        <p:cTn id="7" dur="500" fill="hold"/>
                                        <p:tgtEl>
                                          <p:spTgt spid="34823"/>
                                        </p:tgtEl>
                                        <p:attrNameLst>
                                          <p:attrName>ppt_x</p:attrName>
                                        </p:attrNameLst>
                                      </p:cBhvr>
                                      <p:tavLst>
                                        <p:tav tm="0">
                                          <p:val>
                                            <p:strVal val="#ppt_x-#ppt_w/2"/>
                                          </p:val>
                                        </p:tav>
                                        <p:tav tm="100000">
                                          <p:val>
                                            <p:strVal val="#ppt_x"/>
                                          </p:val>
                                        </p:tav>
                                      </p:tavLst>
                                    </p:anim>
                                    <p:anim calcmode="lin" valueType="num">
                                      <p:cBhvr>
                                        <p:cTn id="8" dur="500" fill="hold"/>
                                        <p:tgtEl>
                                          <p:spTgt spid="34823"/>
                                        </p:tgtEl>
                                        <p:attrNameLst>
                                          <p:attrName>ppt_y</p:attrName>
                                        </p:attrNameLst>
                                      </p:cBhvr>
                                      <p:tavLst>
                                        <p:tav tm="0">
                                          <p:val>
                                            <p:strVal val="#ppt_y"/>
                                          </p:val>
                                        </p:tav>
                                        <p:tav tm="100000">
                                          <p:val>
                                            <p:strVal val="#ppt_y"/>
                                          </p:val>
                                        </p:tav>
                                      </p:tavLst>
                                    </p:anim>
                                    <p:anim calcmode="lin" valueType="num">
                                      <p:cBhvr>
                                        <p:cTn id="9" dur="500" fill="hold"/>
                                        <p:tgtEl>
                                          <p:spTgt spid="34823"/>
                                        </p:tgtEl>
                                        <p:attrNameLst>
                                          <p:attrName>ppt_w</p:attrName>
                                        </p:attrNameLst>
                                      </p:cBhvr>
                                      <p:tavLst>
                                        <p:tav tm="0">
                                          <p:val>
                                            <p:fltVal val="0"/>
                                          </p:val>
                                        </p:tav>
                                        <p:tav tm="100000">
                                          <p:val>
                                            <p:strVal val="#ppt_w"/>
                                          </p:val>
                                        </p:tav>
                                      </p:tavLst>
                                    </p:anim>
                                    <p:anim calcmode="lin" valueType="num">
                                      <p:cBhvr>
                                        <p:cTn id="10" dur="500" fill="hold"/>
                                        <p:tgtEl>
                                          <p:spTgt spid="34823"/>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4818"/>
                                        </p:tgtEl>
                                        <p:attrNameLst>
                                          <p:attrName>style.visibility</p:attrName>
                                        </p:attrNameLst>
                                      </p:cBhvr>
                                      <p:to>
                                        <p:strVal val="visible"/>
                                      </p:to>
                                    </p:set>
                                    <p:anim calcmode="lin" valueType="num">
                                      <p:cBhvr additive="base">
                                        <p:cTn id="15" dur="500" fill="hold"/>
                                        <p:tgtEl>
                                          <p:spTgt spid="34818"/>
                                        </p:tgtEl>
                                        <p:attrNameLst>
                                          <p:attrName>ppt_x</p:attrName>
                                        </p:attrNameLst>
                                      </p:cBhvr>
                                      <p:tavLst>
                                        <p:tav tm="0">
                                          <p:val>
                                            <p:strVal val="0-#ppt_w/2"/>
                                          </p:val>
                                        </p:tav>
                                        <p:tav tm="100000">
                                          <p:val>
                                            <p:strVal val="#ppt_x"/>
                                          </p:val>
                                        </p:tav>
                                      </p:tavLst>
                                    </p:anim>
                                    <p:anim calcmode="lin" valueType="num">
                                      <p:cBhvr additive="base">
                                        <p:cTn id="16" dur="500" fill="hold"/>
                                        <p:tgtEl>
                                          <p:spTgt spid="34818"/>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4828"/>
                                        </p:tgtEl>
                                        <p:attrNameLst>
                                          <p:attrName>style.visibility</p:attrName>
                                        </p:attrNameLst>
                                      </p:cBhvr>
                                      <p:to>
                                        <p:strVal val="visible"/>
                                      </p:to>
                                    </p:set>
                                    <p:anim calcmode="lin" valueType="num">
                                      <p:cBhvr additive="base">
                                        <p:cTn id="19" dur="500" fill="hold"/>
                                        <p:tgtEl>
                                          <p:spTgt spid="34828"/>
                                        </p:tgtEl>
                                        <p:attrNameLst>
                                          <p:attrName>ppt_x</p:attrName>
                                        </p:attrNameLst>
                                      </p:cBhvr>
                                      <p:tavLst>
                                        <p:tav tm="0">
                                          <p:val>
                                            <p:strVal val="0-#ppt_w/2"/>
                                          </p:val>
                                        </p:tav>
                                        <p:tav tm="100000">
                                          <p:val>
                                            <p:strVal val="#ppt_x"/>
                                          </p:val>
                                        </p:tav>
                                      </p:tavLst>
                                    </p:anim>
                                    <p:anim calcmode="lin" valueType="num">
                                      <p:cBhvr additive="base">
                                        <p:cTn id="20" dur="500" fill="hold"/>
                                        <p:tgtEl>
                                          <p:spTgt spid="34828"/>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34824"/>
                                        </p:tgtEl>
                                        <p:attrNameLst>
                                          <p:attrName>style.visibility</p:attrName>
                                        </p:attrNameLst>
                                      </p:cBhvr>
                                      <p:to>
                                        <p:strVal val="visible"/>
                                      </p:to>
                                    </p:set>
                                    <p:animEffect transition="in" filter="wipe(left)">
                                      <p:cBhvr>
                                        <p:cTn id="24" dur="5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23" grpId="0" autoUpdateAnimBg="0"/>
      <p:bldP spid="3482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10243" name="AutoShape 4"/>
          <p:cNvSpPr>
            <a:spLocks noChangeAspect="1" noChangeArrowheads="1"/>
          </p:cNvSpPr>
          <p:nvPr/>
        </p:nvSpPr>
        <p:spPr bwMode="auto">
          <a:xfrm>
            <a:off x="6075363" y="228600"/>
            <a:ext cx="2770187" cy="990600"/>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sp>
        <p:nvSpPr>
          <p:cNvPr id="10244" name="Rectangle 5"/>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10245" name="Text Box 6"/>
          <p:cNvSpPr txBox="1">
            <a:spLocks noChangeArrowheads="1"/>
          </p:cNvSpPr>
          <p:nvPr/>
        </p:nvSpPr>
        <p:spPr bwMode="auto">
          <a:xfrm>
            <a:off x="455613" y="455613"/>
            <a:ext cx="2576512" cy="396875"/>
          </a:xfrm>
          <a:prstGeom prst="rect">
            <a:avLst/>
          </a:prstGeom>
          <a:noFill/>
          <a:ln w="9525">
            <a:noFill/>
            <a:miter lim="800000"/>
            <a:headEnd/>
            <a:tailEnd/>
          </a:ln>
          <a:effectLst/>
        </p:spPr>
        <p:txBody>
          <a:bodyPr>
            <a:spAutoFit/>
          </a:bodyPr>
          <a:lstStyle/>
          <a:p>
            <a:pPr>
              <a:spcBef>
                <a:spcPct val="50000"/>
              </a:spcBef>
            </a:pPr>
            <a:r>
              <a:rPr lang="en-US" altLang="en-US" sz="2000" b="1" i="1">
                <a:solidFill>
                  <a:schemeClr val="bg1"/>
                </a:solidFill>
              </a:rPr>
              <a:t>After Reading</a:t>
            </a:r>
            <a:endParaRPr lang="en-US" altLang="en-US" sz="2000" b="1" i="1">
              <a:solidFill>
                <a:srgbClr val="1E8AA1"/>
              </a:solidFill>
            </a:endParaRPr>
          </a:p>
        </p:txBody>
      </p:sp>
      <p:sp>
        <p:nvSpPr>
          <p:cNvPr id="36871" name="Text Box 7"/>
          <p:cNvSpPr txBox="1">
            <a:spLocks noChangeArrowheads="1"/>
          </p:cNvSpPr>
          <p:nvPr/>
        </p:nvSpPr>
        <p:spPr bwMode="auto">
          <a:xfrm>
            <a:off x="912813" y="1141413"/>
            <a:ext cx="5106987" cy="579437"/>
          </a:xfrm>
          <a:prstGeom prst="rect">
            <a:avLst/>
          </a:prstGeom>
          <a:noFill/>
          <a:ln w="9525">
            <a:noFill/>
            <a:miter lim="800000"/>
            <a:headEnd/>
            <a:tailEnd/>
          </a:ln>
          <a:effectLst/>
        </p:spPr>
        <p:txBody>
          <a:bodyPr>
            <a:spAutoFit/>
          </a:bodyPr>
          <a:lstStyle/>
          <a:p>
            <a:pPr eaLnBrk="0" hangingPunct="0"/>
            <a:r>
              <a:rPr lang="en-US" altLang="en-US" sz="3200" b="1">
                <a:solidFill>
                  <a:srgbClr val="C20000"/>
                </a:solidFill>
              </a:rPr>
              <a:t>Literary Analysis </a:t>
            </a:r>
            <a:r>
              <a:rPr lang="en-US" altLang="en-US" sz="1200" b="1">
                <a:solidFill>
                  <a:srgbClr val="000099"/>
                </a:solidFill>
              </a:rPr>
              <a:t>continued</a:t>
            </a:r>
            <a:endParaRPr lang="en-US" altLang="en-US" sz="1200">
              <a:solidFill>
                <a:srgbClr val="000099"/>
              </a:solidFill>
            </a:endParaRPr>
          </a:p>
        </p:txBody>
      </p:sp>
      <p:sp>
        <p:nvSpPr>
          <p:cNvPr id="36872" name="Text Box 8"/>
          <p:cNvSpPr txBox="1">
            <a:spLocks noChangeArrowheads="1"/>
          </p:cNvSpPr>
          <p:nvPr/>
        </p:nvSpPr>
        <p:spPr bwMode="auto">
          <a:xfrm>
            <a:off x="7696200" y="6324600"/>
            <a:ext cx="1289050" cy="274638"/>
          </a:xfrm>
          <a:prstGeom prst="rect">
            <a:avLst/>
          </a:prstGeom>
          <a:noFill/>
          <a:ln w="9525">
            <a:noFill/>
            <a:miter lim="800000"/>
            <a:headEnd/>
            <a:tailEnd/>
          </a:ln>
          <a:effectLst/>
        </p:spPr>
        <p:txBody>
          <a:bodyPr>
            <a:spAutoFit/>
          </a:bodyPr>
          <a:lstStyle/>
          <a:p>
            <a:pPr algn="r" eaLnBrk="0" hangingPunct="0"/>
            <a:r>
              <a:rPr lang="en-US" altLang="en-US" sz="1200" b="1" i="1">
                <a:solidFill>
                  <a:srgbClr val="000099"/>
                </a:solidFill>
              </a:rPr>
              <a:t>. . .continued</a:t>
            </a:r>
          </a:p>
        </p:txBody>
      </p:sp>
      <p:sp>
        <p:nvSpPr>
          <p:cNvPr id="36873" name="Rectangle 9"/>
          <p:cNvSpPr>
            <a:spLocks noChangeArrowheads="1"/>
          </p:cNvSpPr>
          <p:nvPr/>
        </p:nvSpPr>
        <p:spPr bwMode="auto">
          <a:xfrm>
            <a:off x="990600" y="1828800"/>
            <a:ext cx="7315200" cy="3581400"/>
          </a:xfrm>
          <a:prstGeom prst="rect">
            <a:avLst/>
          </a:prstGeom>
          <a:noFill/>
          <a:ln w="9525">
            <a:noFill/>
            <a:miter lim="800000"/>
            <a:headEnd/>
            <a:tailEnd/>
          </a:ln>
          <a:effectLst/>
        </p:spPr>
        <p:txBody>
          <a:bodyPr/>
          <a:lstStyle/>
          <a:p>
            <a:pPr marL="396875" indent="-396875">
              <a:lnSpc>
                <a:spcPct val="90000"/>
              </a:lnSpc>
              <a:spcBef>
                <a:spcPct val="20000"/>
              </a:spcBef>
              <a:spcAft>
                <a:spcPct val="35000"/>
              </a:spcAft>
              <a:buFont typeface="Times" charset="0"/>
              <a:buNone/>
              <a:tabLst>
                <a:tab pos="396875" algn="l"/>
              </a:tabLst>
            </a:pPr>
            <a:r>
              <a:rPr lang="en-US" altLang="en-US" sz="2600" b="1" i="1">
                <a:solidFill>
                  <a:srgbClr val="006696"/>
                </a:solidFill>
              </a:rPr>
              <a:t>		</a:t>
            </a:r>
            <a:r>
              <a:rPr lang="en-US" altLang="en-US" sz="2200" b="1" i="1">
                <a:solidFill>
                  <a:srgbClr val="006696"/>
                </a:solidFill>
              </a:rPr>
              <a:t>Religious Views: Both poets have a deep religious faith; both look to God for help. </a:t>
            </a:r>
          </a:p>
          <a:p>
            <a:pPr marL="396875" indent="-396875">
              <a:lnSpc>
                <a:spcPct val="90000"/>
              </a:lnSpc>
              <a:spcBef>
                <a:spcPct val="20000"/>
              </a:spcBef>
              <a:spcAft>
                <a:spcPct val="35000"/>
              </a:spcAft>
              <a:buFont typeface="Times" charset="0"/>
              <a:buNone/>
              <a:tabLst>
                <a:tab pos="396875" algn="l"/>
              </a:tabLst>
            </a:pPr>
            <a:r>
              <a:rPr lang="en-US" altLang="en-US" sz="2200" b="1" i="1">
                <a:solidFill>
                  <a:srgbClr val="006696"/>
                </a:solidFill>
              </a:rPr>
              <a:t>		Style: Bradstreet uses more accessible language; Taylor’s style is more formal; both use figurative language, but Taylor’s is more complex and extended; both poets also use archaic language and inverted syntax. </a:t>
            </a:r>
          </a:p>
          <a:p>
            <a:pPr marL="396875" indent="-396875">
              <a:lnSpc>
                <a:spcPct val="90000"/>
              </a:lnSpc>
              <a:spcBef>
                <a:spcPct val="20000"/>
              </a:spcBef>
              <a:spcAft>
                <a:spcPct val="35000"/>
              </a:spcAft>
              <a:buFont typeface="Times" charset="0"/>
              <a:buNone/>
              <a:tabLst>
                <a:tab pos="396875" algn="l"/>
              </a:tabLst>
            </a:pPr>
            <a:r>
              <a:rPr lang="en-US" altLang="en-US" sz="2200" b="1" i="1">
                <a:solidFill>
                  <a:srgbClr val="006696"/>
                </a:solidFill>
              </a:rPr>
              <a:t>		Personality: Bradstreet provides personal details and insights into her emotions, making her seem human and real; Taylor is personal but offers little insight into his life, making him seem more remote.</a:t>
            </a:r>
          </a:p>
        </p:txBody>
      </p:sp>
      <p:pic>
        <p:nvPicPr>
          <p:cNvPr id="10249" name="Picture 10"/>
          <p:cNvPicPr>
            <a:picLocks noChangeAspect="1" noChangeArrowheads="1"/>
          </p:cNvPicPr>
          <p:nvPr/>
        </p:nvPicPr>
        <p:blipFill>
          <a:blip r:embed="rId2" cstate="print"/>
          <a:srcRect/>
          <a:stretch>
            <a:fillRect/>
          </a:stretch>
        </p:blipFill>
        <p:spPr bwMode="auto">
          <a:xfrm>
            <a:off x="6267450" y="285750"/>
            <a:ext cx="2409825" cy="9144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36871"/>
                                        </p:tgtEl>
                                        <p:attrNameLst>
                                          <p:attrName>style.visibility</p:attrName>
                                        </p:attrNameLst>
                                      </p:cBhvr>
                                      <p:to>
                                        <p:strVal val="visible"/>
                                      </p:to>
                                    </p:set>
                                    <p:anim calcmode="lin" valueType="num">
                                      <p:cBhvr>
                                        <p:cTn id="7" dur="500" fill="hold"/>
                                        <p:tgtEl>
                                          <p:spTgt spid="36871"/>
                                        </p:tgtEl>
                                        <p:attrNameLst>
                                          <p:attrName>ppt_x</p:attrName>
                                        </p:attrNameLst>
                                      </p:cBhvr>
                                      <p:tavLst>
                                        <p:tav tm="0">
                                          <p:val>
                                            <p:strVal val="#ppt_x-#ppt_w/2"/>
                                          </p:val>
                                        </p:tav>
                                        <p:tav tm="100000">
                                          <p:val>
                                            <p:strVal val="#ppt_x"/>
                                          </p:val>
                                        </p:tav>
                                      </p:tavLst>
                                    </p:anim>
                                    <p:anim calcmode="lin" valueType="num">
                                      <p:cBhvr>
                                        <p:cTn id="8" dur="500" fill="hold"/>
                                        <p:tgtEl>
                                          <p:spTgt spid="36871"/>
                                        </p:tgtEl>
                                        <p:attrNameLst>
                                          <p:attrName>ppt_y</p:attrName>
                                        </p:attrNameLst>
                                      </p:cBhvr>
                                      <p:tavLst>
                                        <p:tav tm="0">
                                          <p:val>
                                            <p:strVal val="#ppt_y"/>
                                          </p:val>
                                        </p:tav>
                                        <p:tav tm="100000">
                                          <p:val>
                                            <p:strVal val="#ppt_y"/>
                                          </p:val>
                                        </p:tav>
                                      </p:tavLst>
                                    </p:anim>
                                    <p:anim calcmode="lin" valueType="num">
                                      <p:cBhvr>
                                        <p:cTn id="9" dur="500" fill="hold"/>
                                        <p:tgtEl>
                                          <p:spTgt spid="36871"/>
                                        </p:tgtEl>
                                        <p:attrNameLst>
                                          <p:attrName>ppt_w</p:attrName>
                                        </p:attrNameLst>
                                      </p:cBhvr>
                                      <p:tavLst>
                                        <p:tav tm="0">
                                          <p:val>
                                            <p:fltVal val="0"/>
                                          </p:val>
                                        </p:tav>
                                        <p:tav tm="100000">
                                          <p:val>
                                            <p:strVal val="#ppt_w"/>
                                          </p:val>
                                        </p:tav>
                                      </p:tavLst>
                                    </p:anim>
                                    <p:anim calcmode="lin" valueType="num">
                                      <p:cBhvr>
                                        <p:cTn id="10" dur="500" fill="hold"/>
                                        <p:tgtEl>
                                          <p:spTgt spid="36871"/>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6873">
                                            <p:txEl>
                                              <p:pRg st="0" end="0"/>
                                            </p:txEl>
                                          </p:spTgt>
                                        </p:tgtEl>
                                        <p:attrNameLst>
                                          <p:attrName>style.visibility</p:attrName>
                                        </p:attrNameLst>
                                      </p:cBhvr>
                                      <p:to>
                                        <p:strVal val="visible"/>
                                      </p:to>
                                    </p:set>
                                    <p:anim calcmode="lin" valueType="num">
                                      <p:cBhvr additive="base">
                                        <p:cTn id="15" dur="500" fill="hold"/>
                                        <p:tgtEl>
                                          <p:spTgt spid="36873">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687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6873">
                                            <p:txEl>
                                              <p:pRg st="1" end="1"/>
                                            </p:txEl>
                                          </p:spTgt>
                                        </p:tgtEl>
                                        <p:attrNameLst>
                                          <p:attrName>style.visibility</p:attrName>
                                        </p:attrNameLst>
                                      </p:cBhvr>
                                      <p:to>
                                        <p:strVal val="visible"/>
                                      </p:to>
                                    </p:set>
                                    <p:anim calcmode="lin" valueType="num">
                                      <p:cBhvr additive="base">
                                        <p:cTn id="21" dur="500" fill="hold"/>
                                        <p:tgtEl>
                                          <p:spTgt spid="36873">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687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6873">
                                            <p:txEl>
                                              <p:pRg st="2" end="2"/>
                                            </p:txEl>
                                          </p:spTgt>
                                        </p:tgtEl>
                                        <p:attrNameLst>
                                          <p:attrName>style.visibility</p:attrName>
                                        </p:attrNameLst>
                                      </p:cBhvr>
                                      <p:to>
                                        <p:strVal val="visible"/>
                                      </p:to>
                                    </p:set>
                                    <p:anim calcmode="lin" valueType="num">
                                      <p:cBhvr additive="base">
                                        <p:cTn id="27" dur="500" fill="hold"/>
                                        <p:tgtEl>
                                          <p:spTgt spid="36873">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6873">
                                            <p:txEl>
                                              <p:pRg st="2" end="2"/>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36872"/>
                                        </p:tgtEl>
                                        <p:attrNameLst>
                                          <p:attrName>style.visibility</p:attrName>
                                        </p:attrNameLst>
                                      </p:cBhvr>
                                      <p:to>
                                        <p:strVal val="visible"/>
                                      </p:to>
                                    </p:set>
                                    <p:animEffect transition="in" filter="wipe(left)">
                                      <p:cBhvr>
                                        <p:cTn id="32" dur="500"/>
                                        <p:tgtEl>
                                          <p:spTgt spid="368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autoUpdateAnimBg="0"/>
      <p:bldP spid="36872" grpId="0" autoUpdateAnimBg="0"/>
      <p:bldP spid="36873" grpId="0" build="p"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TotalTime>
  <Words>448</Words>
  <Application>Microsoft Office PowerPoint</Application>
  <PresentationFormat>On-screen Show (4:3)</PresentationFormat>
  <Paragraphs>55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vt:lpstr>
      <vt:lpstr>Default Design</vt:lpstr>
      <vt:lpstr>Slide 1</vt:lpstr>
      <vt:lpstr>Slide 2</vt:lpstr>
      <vt:lpstr>Slide 3</vt:lpstr>
      <vt:lpstr>Slide 4</vt:lpstr>
      <vt:lpstr>Slide 5</vt:lpstr>
      <vt:lpstr>Slide 6</vt:lpstr>
      <vt:lpstr>Slide 7</vt:lpstr>
      <vt:lpstr>Slide 8</vt:lpstr>
      <vt:lpstr>Slide 9</vt:lpstr>
      <vt:lpstr>Slide 10</vt:lpstr>
    </vt:vector>
  </TitlesOfParts>
  <Company>Hougton Mifflin Company</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Nordmeyer</dc:creator>
  <cp:lastModifiedBy>Trisha Stewart</cp:lastModifiedBy>
  <cp:revision>78</cp:revision>
  <dcterms:created xsi:type="dcterms:W3CDTF">2006-08-22T14:24:06Z</dcterms:created>
  <dcterms:modified xsi:type="dcterms:W3CDTF">2015-09-22T21:14:25Z</dcterms:modified>
</cp:coreProperties>
</file>